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24"/>
  </p:notesMasterIdLst>
  <p:sldIdLst>
    <p:sldId id="256" r:id="rId2"/>
    <p:sldId id="296" r:id="rId3"/>
    <p:sldId id="257" r:id="rId4"/>
    <p:sldId id="267" r:id="rId5"/>
    <p:sldId id="258" r:id="rId6"/>
    <p:sldId id="290" r:id="rId7"/>
    <p:sldId id="268" r:id="rId8"/>
    <p:sldId id="282" r:id="rId9"/>
    <p:sldId id="293" r:id="rId10"/>
    <p:sldId id="284" r:id="rId11"/>
    <p:sldId id="285" r:id="rId12"/>
    <p:sldId id="286" r:id="rId13"/>
    <p:sldId id="291" r:id="rId14"/>
    <p:sldId id="289" r:id="rId15"/>
    <p:sldId id="287" r:id="rId16"/>
    <p:sldId id="262" r:id="rId17"/>
    <p:sldId id="294" r:id="rId18"/>
    <p:sldId id="295" r:id="rId19"/>
    <p:sldId id="279" r:id="rId20"/>
    <p:sldId id="280" r:id="rId21"/>
    <p:sldId id="265" r:id="rId22"/>
    <p:sldId id="266"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ja Vasilijevic" initials="MV" lastIdx="3" clrIdx="0">
    <p:extLst/>
  </p:cmAuthor>
  <p:cmAuthor id="2" name="SLOBODIAN Lydia" initials="LNS" lastIdx="8"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C4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8954" autoAdjust="0"/>
  </p:normalViewPr>
  <p:slideViewPr>
    <p:cSldViewPr snapToGrid="0">
      <p:cViewPr varScale="1">
        <p:scale>
          <a:sx n="118" d="100"/>
          <a:sy n="118" d="100"/>
        </p:scale>
        <p:origin x="2024" y="184"/>
      </p:cViewPr>
      <p:guideLst>
        <p:guide orient="horz" pos="1620"/>
        <p:guide pos="2880"/>
      </p:guideLst>
    </p:cSldViewPr>
  </p:slideViewPr>
  <p:notesTextViewPr>
    <p:cViewPr>
      <p:scale>
        <a:sx n="1" d="1"/>
        <a:sy n="1" d="1"/>
      </p:scale>
      <p:origin x="0" y="0"/>
    </p:cViewPr>
  </p:notesTextViewPr>
  <p:notesViewPr>
    <p:cSldViewPr snapToGrid="0">
      <p:cViewPr varScale="1">
        <p:scale>
          <a:sx n="86" d="100"/>
          <a:sy n="86" d="100"/>
        </p:scale>
        <p:origin x="854" y="77"/>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048026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i="1" dirty="0">
                <a:latin typeface="Arial" panose="020B0604020202020204" pitchFamily="34" charset="0"/>
                <a:ea typeface="Times New Roman"/>
                <a:cs typeface="Arial" panose="020B0604020202020204" pitchFamily="34" charset="0"/>
                <a:sym typeface="Times New Roman"/>
              </a:rPr>
              <a:t>Photo Credit: </a:t>
            </a:r>
            <a:r>
              <a:rPr lang="hr-HR" i="1" dirty="0" smtClean="0">
                <a:latin typeface="Arial" panose="020B0604020202020204" pitchFamily="34" charset="0"/>
                <a:ea typeface="Times New Roman"/>
                <a:cs typeface="Arial" panose="020B0604020202020204" pitchFamily="34" charset="0"/>
                <a:sym typeface="Times New Roman"/>
              </a:rPr>
              <a:t>Landscapes of Dauria </a:t>
            </a:r>
            <a:r>
              <a:rPr lang="en" i="1" dirty="0" smtClean="0">
                <a:latin typeface="Arial" panose="020B0604020202020204" pitchFamily="34" charset="0"/>
                <a:ea typeface="Times New Roman"/>
                <a:cs typeface="Arial" panose="020B0604020202020204" pitchFamily="34" charset="0"/>
                <a:sym typeface="Times New Roman"/>
              </a:rPr>
              <a:t>(Mongolia) </a:t>
            </a:r>
            <a:r>
              <a:rPr lang="en" i="1" dirty="0">
                <a:latin typeface="Arial" panose="020B0604020202020204" pitchFamily="34" charset="0"/>
                <a:ea typeface="Times New Roman"/>
                <a:cs typeface="Arial" panose="020B0604020202020204" pitchFamily="34" charset="0"/>
                <a:sym typeface="Times New Roman"/>
              </a:rPr>
              <a:t>©Maja Vasilijević</a:t>
            </a:r>
            <a:endParaRPr i="1" dirty="0">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Clr>
                <a:schemeClr val="dk1"/>
              </a:buClr>
              <a:buSzPts val="1100"/>
              <a:buFont typeface="Arial"/>
              <a:buNone/>
            </a:pPr>
            <a:r>
              <a:rPr lang="en" sz="1100" b="0"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rPr>
              <a:t>*</a:t>
            </a:r>
            <a:r>
              <a:rPr lang="en" sz="1100" b="0"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Note that all of the photos in this presentation are of the </a:t>
            </a:r>
            <a:r>
              <a:rPr lang="hr-HR" sz="1100" b="0"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rPr>
              <a:t>Landscapes</a:t>
            </a:r>
            <a:r>
              <a:rPr lang="hr-HR" sz="1100" b="0" i="0" u="none" strike="noStrike" cap="none" baseline="0" dirty="0" smtClean="0">
                <a:solidFill>
                  <a:schemeClr val="dk1"/>
                </a:solidFill>
                <a:latin typeface="Arial" panose="020B0604020202020204" pitchFamily="34" charset="0"/>
                <a:ea typeface="Times New Roman"/>
                <a:cs typeface="Arial" panose="020B0604020202020204" pitchFamily="34" charset="0"/>
                <a:sym typeface="Times New Roman"/>
              </a:rPr>
              <a:t> of Dauria World Heritage Site, </a:t>
            </a:r>
            <a:r>
              <a:rPr lang="en" sz="1100" b="0"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rPr>
              <a:t>Mongolia</a:t>
            </a:r>
            <a:r>
              <a:rPr lang="hr-HR" sz="1100" b="0"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rPr>
              <a:t> and </a:t>
            </a:r>
            <a:r>
              <a:rPr lang="en" sz="1100" b="0"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rPr>
              <a:t>Russia</a:t>
            </a:r>
            <a:r>
              <a:rPr lang="hr-HR" sz="1100" b="0"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rPr>
              <a:t>. The site is also part of</a:t>
            </a:r>
            <a:r>
              <a:rPr lang="hr-HR" sz="1100" b="0" i="0" u="none" strike="noStrike" cap="none" baseline="0" dirty="0" smtClean="0">
                <a:solidFill>
                  <a:schemeClr val="dk1"/>
                </a:solidFill>
                <a:latin typeface="Arial" panose="020B0604020202020204" pitchFamily="34" charset="0"/>
                <a:ea typeface="Times New Roman"/>
                <a:cs typeface="Arial" panose="020B0604020202020204" pitchFamily="34" charset="0"/>
                <a:sym typeface="Times New Roman"/>
              </a:rPr>
              <a:t> Dauria International Protected Area, shared by China, Mongolia and Russia.</a:t>
            </a:r>
            <a:endParaRPr sz="1100" b="0" i="0" u="none" strike="noStrike" cap="none"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endParaRPr lang="en-US" sz="1100" b="0"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GB" b="1" dirty="0" smtClean="0">
                <a:solidFill>
                  <a:schemeClr val="dk1"/>
                </a:solidFill>
                <a:latin typeface="Arial" panose="020B0604020202020204" pitchFamily="34" charset="0"/>
                <a:ea typeface="Times New Roman"/>
                <a:cs typeface="Arial" panose="020B0604020202020204" pitchFamily="34" charset="0"/>
                <a:sym typeface="Times New Roman"/>
              </a:rPr>
              <a:t>Context and purpose of Lesson 1</a:t>
            </a:r>
          </a:p>
          <a:p>
            <a:pPr marL="0" lvl="0" indent="0" rtl="0">
              <a:lnSpc>
                <a:spcPct val="115000"/>
              </a:lnSpc>
              <a:spcBef>
                <a:spcPts val="0"/>
              </a:spcBef>
              <a:spcAft>
                <a:spcPts val="0"/>
              </a:spcAft>
              <a:buNone/>
            </a:pPr>
            <a:r>
              <a:rPr lang="en-GB" sz="1100" b="0"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rPr>
              <a:t>This Lesson seeks to introduce the learners to basic concepts in transboundary conservation. The purpose is to:</a:t>
            </a:r>
          </a:p>
          <a:p>
            <a:pPr lvl="0"/>
            <a:r>
              <a:rPr lang="en-GB" sz="1100" b="0"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rPr>
              <a:t>Help learners understand the nature and general principles of transboundary conservation</a:t>
            </a:r>
            <a:endParaRPr lang="en-GB" sz="1100" b="0" i="0" u="none" strike="noStrike" cap="none" dirty="0" smtClean="0">
              <a:solidFill>
                <a:schemeClr val="dk1"/>
              </a:solidFill>
              <a:latin typeface="Arial" panose="020B0604020202020204" pitchFamily="34" charset="0"/>
              <a:ea typeface="Times New Roman"/>
              <a:cs typeface="Arial" panose="020B0604020202020204" pitchFamily="34" charset="0"/>
              <a:sym typeface="Arial"/>
            </a:endParaRPr>
          </a:p>
          <a:p>
            <a:pPr lvl="0"/>
            <a:r>
              <a:rPr lang="en-GB" sz="1100" b="0" i="0" u="none" strike="noStrike" cap="none" dirty="0" smtClean="0">
                <a:solidFill>
                  <a:schemeClr val="dk1"/>
                </a:solidFill>
                <a:latin typeface="Arial" panose="020B0604020202020204" pitchFamily="34" charset="0"/>
                <a:ea typeface="Times New Roman"/>
                <a:cs typeface="Arial" panose="020B0604020202020204" pitchFamily="34" charset="0"/>
                <a:sym typeface="Arial"/>
              </a:rPr>
              <a:t>Help learners understand why transboundary conservation is important</a:t>
            </a:r>
          </a:p>
          <a:p>
            <a:pPr lvl="0"/>
            <a:r>
              <a:rPr lang="en-GB" sz="1100" b="0" i="0" u="none" strike="noStrike" cap="none" dirty="0" smtClean="0">
                <a:solidFill>
                  <a:schemeClr val="dk1"/>
                </a:solidFill>
                <a:latin typeface="Arial" panose="020B0604020202020204" pitchFamily="34" charset="0"/>
                <a:ea typeface="Times New Roman"/>
                <a:cs typeface="Arial" panose="020B0604020202020204" pitchFamily="34" charset="0"/>
                <a:sym typeface="Arial"/>
              </a:rPr>
              <a:t>Get a sense of learners’ experience with transboundary conservation</a:t>
            </a:r>
          </a:p>
          <a:p>
            <a:pPr lvl="0"/>
            <a:r>
              <a:rPr lang="en-GB" sz="1100" b="0" i="0" u="none" strike="noStrike" cap="none" dirty="0" smtClean="0">
                <a:solidFill>
                  <a:schemeClr val="dk1"/>
                </a:solidFill>
                <a:latin typeface="Arial" panose="020B0604020202020204" pitchFamily="34" charset="0"/>
                <a:ea typeface="Times New Roman"/>
                <a:cs typeface="Arial" panose="020B0604020202020204" pitchFamily="34" charset="0"/>
                <a:sym typeface="Arial"/>
              </a:rPr>
              <a:t>Provide overview of process covered in the course</a:t>
            </a:r>
          </a:p>
          <a:p>
            <a:pPr marL="0" lvl="0" indent="0" rtl="0">
              <a:spcBef>
                <a:spcPts val="0"/>
              </a:spcBef>
              <a:spcAft>
                <a:spcPts val="0"/>
              </a:spcAft>
              <a:buNone/>
            </a:pPr>
            <a:endParaRPr lang="en-US" sz="1100" b="0"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Clr>
                <a:schemeClr val="dk1"/>
              </a:buClr>
              <a:buSzPts val="1100"/>
              <a:buFont typeface="Arial"/>
              <a:buNone/>
            </a:pPr>
            <a:r>
              <a:rPr lang="en-GB" b="1" dirty="0" smtClean="0">
                <a:solidFill>
                  <a:schemeClr val="dk1"/>
                </a:solidFill>
                <a:latin typeface="Arial" panose="020B0604020202020204" pitchFamily="34" charset="0"/>
                <a:ea typeface="Times New Roman"/>
                <a:cs typeface="Arial" panose="020B0604020202020204" pitchFamily="34" charset="0"/>
                <a:sym typeface="Times New Roman"/>
              </a:rPr>
              <a:t>Supplemental</a:t>
            </a:r>
            <a:r>
              <a:rPr lang="en-GB"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en-GB" b="1" dirty="0" smtClean="0">
                <a:solidFill>
                  <a:schemeClr val="dk1"/>
                </a:solidFill>
                <a:latin typeface="Arial" panose="020B0604020202020204" pitchFamily="34" charset="0"/>
                <a:ea typeface="Times New Roman"/>
                <a:cs typeface="Arial" panose="020B0604020202020204" pitchFamily="34" charset="0"/>
                <a:sym typeface="Times New Roman"/>
              </a:rPr>
              <a:t>Reading</a:t>
            </a:r>
            <a:r>
              <a:rPr lang="en-GB" dirty="0" smtClean="0">
                <a:solidFill>
                  <a:schemeClr val="dk1"/>
                </a:solidFill>
                <a:latin typeface="Arial" panose="020B0604020202020204" pitchFamily="34" charset="0"/>
                <a:ea typeface="Times New Roman"/>
                <a:cs typeface="Arial" panose="020B0604020202020204" pitchFamily="34" charset="0"/>
                <a:sym typeface="Times New Roman"/>
              </a:rPr>
              <a:t>  </a:t>
            </a:r>
          </a:p>
          <a:p>
            <a:pPr marL="457200" lvl="0" indent="-298450" rtl="0">
              <a:lnSpc>
                <a:spcPct val="115000"/>
              </a:lnSpc>
              <a:spcBef>
                <a:spcPts val="0"/>
              </a:spcBef>
              <a:spcAft>
                <a:spcPts val="0"/>
              </a:spcAft>
              <a:buClr>
                <a:schemeClr val="dk1"/>
              </a:buClr>
              <a:buSzPts val="1100"/>
              <a:buFont typeface="Times New Roman"/>
              <a:buChar char="●"/>
            </a:pP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IUCN</a:t>
            </a:r>
            <a:r>
              <a:rPr lang="hr-HR" i="1" dirty="0" smtClean="0">
                <a:solidFill>
                  <a:schemeClr val="dk1"/>
                </a:solidFill>
                <a:latin typeface="Arial" panose="020B0604020202020204" pitchFamily="34" charset="0"/>
                <a:ea typeface="Times New Roman"/>
                <a:cs typeface="Arial" panose="020B0604020202020204" pitchFamily="34" charset="0"/>
                <a:sym typeface="Times New Roman"/>
              </a:rPr>
              <a:t> WCPA Best</a:t>
            </a:r>
            <a:r>
              <a:rPr lang="hr-HR" i="1" baseline="0" dirty="0" smtClean="0">
                <a:solidFill>
                  <a:schemeClr val="dk1"/>
                </a:solidFill>
                <a:latin typeface="Arial" panose="020B0604020202020204" pitchFamily="34" charset="0"/>
                <a:ea typeface="Times New Roman"/>
                <a:cs typeface="Arial" panose="020B0604020202020204" pitchFamily="34" charset="0"/>
                <a:sym typeface="Times New Roman"/>
              </a:rPr>
              <a:t> Practice Guidelines</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 Transboundary Conservation: A systematic and integrated approach</a:t>
            </a:r>
            <a:r>
              <a:rPr lang="en-GB" dirty="0" smtClean="0">
                <a:solidFill>
                  <a:schemeClr val="dk1"/>
                </a:solidFill>
                <a:latin typeface="Arial" panose="020B0604020202020204" pitchFamily="34" charset="0"/>
                <a:ea typeface="Times New Roman"/>
                <a:cs typeface="Arial" panose="020B0604020202020204" pitchFamily="34" charset="0"/>
                <a:sym typeface="Times New Roman"/>
              </a:rPr>
              <a:t> (Pgs. 2–5)</a:t>
            </a:r>
          </a:p>
          <a:p>
            <a:pPr marL="457200" lvl="0" indent="-298450" rtl="0">
              <a:lnSpc>
                <a:spcPct val="115000"/>
              </a:lnSpc>
              <a:spcBef>
                <a:spcPts val="0"/>
              </a:spcBef>
              <a:spcAft>
                <a:spcPts val="0"/>
              </a:spcAft>
              <a:buClr>
                <a:schemeClr val="dk1"/>
              </a:buClr>
              <a:buSzPts val="1100"/>
              <a:buFont typeface="Times New Roman"/>
              <a:buChar char="●"/>
            </a:pP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IUCN Initiating effective transboundary conservation: a practitioner’s guideline based on the experience from the Dinaric Arc </a:t>
            </a:r>
            <a:r>
              <a:rPr lang="en-GB" dirty="0" smtClean="0">
                <a:solidFill>
                  <a:schemeClr val="dk1"/>
                </a:solidFill>
                <a:latin typeface="Arial" panose="020B0604020202020204" pitchFamily="34" charset="0"/>
                <a:ea typeface="Times New Roman"/>
                <a:cs typeface="Arial" panose="020B0604020202020204" pitchFamily="34" charset="0"/>
                <a:sym typeface="Times New Roman"/>
              </a:rPr>
              <a:t>(Pgs. 6–11)</a:t>
            </a:r>
          </a:p>
          <a:p>
            <a:pPr marL="457200" lvl="0" indent="-298450" rtl="0">
              <a:lnSpc>
                <a:spcPct val="115000"/>
              </a:lnSpc>
              <a:spcBef>
                <a:spcPts val="0"/>
              </a:spcBef>
              <a:spcAft>
                <a:spcPts val="0"/>
              </a:spcAft>
              <a:buClr>
                <a:schemeClr val="dk1"/>
              </a:buClr>
              <a:buSzPts val="1100"/>
              <a:buFont typeface="Times New Roman"/>
              <a:buChar char="●"/>
            </a:pP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IUCN Guidelines for Protected Areas Legislation (PA Guidelines) </a:t>
            </a:r>
            <a:r>
              <a:rPr lang="en-GB" dirty="0" smtClean="0">
                <a:solidFill>
                  <a:schemeClr val="dk1"/>
                </a:solidFill>
                <a:latin typeface="Arial" panose="020B0604020202020204" pitchFamily="34" charset="0"/>
                <a:ea typeface="Times New Roman"/>
                <a:cs typeface="Arial" panose="020B0604020202020204" pitchFamily="34" charset="0"/>
                <a:sym typeface="Times New Roman"/>
              </a:rPr>
              <a:t>(Pgs.1–5, 11–14)</a:t>
            </a:r>
          </a:p>
          <a:p>
            <a:pPr marL="457200" lvl="0" indent="-298450" rtl="0">
              <a:lnSpc>
                <a:spcPct val="115000"/>
              </a:lnSpc>
              <a:spcBef>
                <a:spcPts val="0"/>
              </a:spcBef>
              <a:spcAft>
                <a:spcPts val="0"/>
              </a:spcAft>
              <a:buClr>
                <a:schemeClr val="dk1"/>
              </a:buClr>
              <a:buSzPts val="1100"/>
              <a:buFont typeface="Times New Roman"/>
              <a:buChar char="●"/>
            </a:pP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IUCN Crossing Borders for Nature </a:t>
            </a:r>
            <a:r>
              <a:rPr lang="en-GB" i="0" dirty="0" smtClean="0">
                <a:solidFill>
                  <a:schemeClr val="dk1"/>
                </a:solidFill>
                <a:latin typeface="Arial" panose="020B0604020202020204" pitchFamily="34" charset="0"/>
                <a:ea typeface="Times New Roman"/>
                <a:cs typeface="Arial" panose="020B0604020202020204" pitchFamily="34" charset="0"/>
                <a:sym typeface="Times New Roman"/>
              </a:rPr>
              <a:t>(Pgs. 22-25)</a:t>
            </a:r>
            <a:endParaRPr lang="en-GB" i="0" dirty="0" smtClean="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1009640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fb5a9a911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fb5a9a91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i="1" dirty="0" smtClean="0">
                <a:latin typeface="Arial" panose="020B0604020202020204" pitchFamily="34" charset="0"/>
                <a:ea typeface="Times New Roman"/>
                <a:cs typeface="Arial" panose="020B0604020202020204" pitchFamily="34" charset="0"/>
                <a:sym typeface="Times New Roman"/>
              </a:rPr>
              <a:t>Photo Credit: </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Landscapes of </a:t>
            </a:r>
            <a:r>
              <a:rPr lang="en-GB" i="1" dirty="0" err="1" smtClean="0">
                <a:solidFill>
                  <a:schemeClr val="dk1"/>
                </a:solidFill>
                <a:latin typeface="Arial" panose="020B0604020202020204" pitchFamily="34" charset="0"/>
                <a:ea typeface="Times New Roman"/>
                <a:cs typeface="Arial" panose="020B0604020202020204" pitchFamily="34" charset="0"/>
                <a:sym typeface="Times New Roman"/>
              </a:rPr>
              <a:t>Dauria</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 (Mongolia) </a:t>
            </a:r>
            <a:r>
              <a:rPr lang="en-GB" i="1" dirty="0" smtClean="0">
                <a:latin typeface="Arial" panose="020B0604020202020204" pitchFamily="34" charset="0"/>
                <a:ea typeface="Times New Roman"/>
                <a:cs typeface="Arial" panose="020B0604020202020204" pitchFamily="34" charset="0"/>
                <a:sym typeface="Times New Roman"/>
              </a:rPr>
              <a:t>©Maja </a:t>
            </a:r>
            <a:r>
              <a:rPr lang="en-GB" i="1" dirty="0" err="1" smtClean="0">
                <a:latin typeface="Arial" panose="020B0604020202020204" pitchFamily="34" charset="0"/>
                <a:ea typeface="Times New Roman"/>
                <a:cs typeface="Arial" panose="020B0604020202020204" pitchFamily="34" charset="0"/>
                <a:sym typeface="Times New Roman"/>
              </a:rPr>
              <a:t>Vasilijević</a:t>
            </a:r>
            <a:endParaRPr lang="en-GB" i="1" dirty="0" smtClean="0">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Clr>
                <a:srgbClr val="000000"/>
              </a:buClr>
              <a:buSzPts val="1100"/>
              <a:buFont typeface="Arial"/>
              <a:buNone/>
            </a:pPr>
            <a:endParaRPr lang="hr-HR" i="1" dirty="0" smtClean="0">
              <a:latin typeface="Arial" panose="020B0604020202020204" pitchFamily="34" charset="0"/>
              <a:ea typeface="Times New Roman"/>
              <a:cs typeface="Arial" panose="020B0604020202020204" pitchFamily="34" charset="0"/>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hr-HR" b="1" i="0" dirty="0" smtClean="0">
                <a:latin typeface="Arial" panose="020B0604020202020204" pitchFamily="34" charset="0"/>
                <a:ea typeface="Times New Roman"/>
                <a:cs typeface="Arial" panose="020B0604020202020204" pitchFamily="34" charset="0"/>
                <a:sym typeface="Times New Roman"/>
              </a:rPr>
              <a:t>Importance and benefits</a:t>
            </a:r>
            <a:endParaRPr lang="en-US" b="1" i="0" dirty="0" smtClean="0">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Clr>
                <a:srgbClr val="000000"/>
              </a:buClr>
              <a:buSzPts val="1100"/>
              <a:buFont typeface="Arial"/>
              <a:buNone/>
            </a:pPr>
            <a:r>
              <a:rPr lang="en-GB" i="0" dirty="0" smtClean="0">
                <a:latin typeface="Arial" panose="020B0604020202020204" pitchFamily="34" charset="0"/>
                <a:ea typeface="Times New Roman"/>
                <a:cs typeface="Arial" panose="020B0604020202020204" pitchFamily="34" charset="0"/>
                <a:sym typeface="Times New Roman"/>
              </a:rPr>
              <a:t>Many protected areas and wider conservation areas have significant spiritual and cultural values.</a:t>
            </a:r>
            <a:r>
              <a:rPr lang="en-GB" i="0" baseline="0" dirty="0" smtClean="0">
                <a:latin typeface="Arial" panose="020B0604020202020204" pitchFamily="34" charset="0"/>
                <a:ea typeface="Times New Roman"/>
                <a:cs typeface="Arial" panose="020B0604020202020204" pitchFamily="34" charset="0"/>
                <a:sym typeface="Times New Roman"/>
              </a:rPr>
              <a:t> Transboundary conservation can help support and protect those values.</a:t>
            </a:r>
            <a:endParaRPr lang="hr-HR" i="0" baseline="0" dirty="0" smtClean="0">
              <a:latin typeface="Arial" panose="020B0604020202020204" pitchFamily="34" charset="0"/>
              <a:ea typeface="Times New Roman"/>
              <a:cs typeface="Arial" panose="020B0604020202020204" pitchFamily="34" charset="0"/>
              <a:sym typeface="Times New Roman"/>
            </a:endParaRPr>
          </a:p>
          <a:p>
            <a:pPr lvl="0"/>
            <a:r>
              <a:rPr lang="en-US" i="0" baseline="0" dirty="0" smtClean="0">
                <a:latin typeface="Arial" panose="020B0604020202020204" pitchFamily="34" charset="0"/>
                <a:ea typeface="Times New Roman"/>
                <a:cs typeface="Arial" panose="020B0604020202020204" pitchFamily="34" charset="0"/>
                <a:sym typeface="Times New Roman"/>
              </a:rPr>
              <a:t>Transboundary conservation can help </a:t>
            </a:r>
            <a:r>
              <a:rPr lang="en-US" b="0" i="0" baseline="0" dirty="0" smtClean="0">
                <a:latin typeface="Arial" panose="020B0604020202020204" pitchFamily="34" charset="0"/>
                <a:ea typeface="Times New Roman"/>
                <a:cs typeface="Arial" panose="020B0604020202020204" pitchFamily="34" charset="0"/>
                <a:sym typeface="Times New Roman"/>
              </a:rPr>
              <a:t>in recognition of cultural heritage and spiritual values. Different cultures place values on natural features of the environment that have great meaning and importance for them. Conservation areas can also be appreciated by people who do not necessarily share these value systems but still recognize and respect these places as symbols of identity or sites of inspiration.</a:t>
            </a:r>
            <a:endParaRPr lang="hr-HR" b="0" i="0" baseline="0" dirty="0" smtClean="0">
              <a:latin typeface="Arial" panose="020B0604020202020204" pitchFamily="34" charset="0"/>
              <a:ea typeface="Times New Roman"/>
              <a:cs typeface="Arial" panose="020B0604020202020204" pitchFamily="34" charset="0"/>
              <a:sym typeface="Times New Roman"/>
            </a:endParaRPr>
          </a:p>
          <a:p>
            <a:pPr lvl="0"/>
            <a:r>
              <a:rPr lang="en-US" b="0" i="0" baseline="0" dirty="0" smtClean="0">
                <a:latin typeface="Arial" panose="020B0604020202020204" pitchFamily="34" charset="0"/>
                <a:ea typeface="Times New Roman"/>
                <a:cs typeface="Arial" panose="020B0604020202020204" pitchFamily="34" charset="0"/>
                <a:sym typeface="Times New Roman"/>
              </a:rPr>
              <a:t>Cultural heritage features can be divided by political boundaries. Transboundary conservation initiatives may help revive these links, to enhance the cultural significance of nature by bringing divided cultures back together.</a:t>
            </a:r>
            <a:endParaRPr lang="hr-HR" b="0" i="0" baseline="0" dirty="0" smtClean="0">
              <a:latin typeface="Arial" panose="020B0604020202020204" pitchFamily="34" charset="0"/>
              <a:ea typeface="Times New Roman"/>
              <a:cs typeface="Arial" panose="020B0604020202020204" pitchFamily="34" charset="0"/>
              <a:sym typeface="Times New Roman"/>
            </a:endParaRPr>
          </a:p>
          <a:p>
            <a:pPr lvl="0"/>
            <a:r>
              <a:rPr lang="en-US" b="0" i="0" baseline="0" dirty="0" smtClean="0">
                <a:latin typeface="Arial" panose="020B0604020202020204" pitchFamily="34" charset="0"/>
                <a:ea typeface="Times New Roman"/>
                <a:cs typeface="Arial" panose="020B0604020202020204" pitchFamily="34" charset="0"/>
                <a:sym typeface="Times New Roman"/>
              </a:rPr>
              <a:t>Linkages between traditional communities and indigenous peoples and nature can benefit from transboundary conservation.</a:t>
            </a:r>
            <a:endParaRPr lang="hr-HR" b="0" i="0" baseline="0" dirty="0" smtClean="0">
              <a:latin typeface="Arial" panose="020B0604020202020204" pitchFamily="34" charset="0"/>
              <a:ea typeface="Times New Roman"/>
              <a:cs typeface="Arial" panose="020B0604020202020204" pitchFamily="34" charset="0"/>
              <a:sym typeface="Times New Roman"/>
            </a:endParaRPr>
          </a:p>
          <a:p>
            <a:pPr lvl="0"/>
            <a:r>
              <a:rPr lang="en-US" b="0" i="0" baseline="0" dirty="0" smtClean="0">
                <a:latin typeface="Arial" panose="020B0604020202020204" pitchFamily="34" charset="0"/>
                <a:ea typeface="Times New Roman"/>
                <a:cs typeface="Arial" panose="020B0604020202020204" pitchFamily="34" charset="0"/>
                <a:sym typeface="Times New Roman"/>
              </a:rPr>
              <a:t>Transboundary conservation can help preserve historical transboundary landscapes that provide insights into older ways of life.</a:t>
            </a:r>
            <a:endParaRPr lang="en-US" b="1" i="0" baseline="0" dirty="0" smtClean="0">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endParaRPr lang="en-GB" dirty="0" smtClean="0">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GB" dirty="0" smtClean="0">
                <a:latin typeface="Arial" panose="020B0604020202020204" pitchFamily="34" charset="0"/>
                <a:ea typeface="Times New Roman"/>
                <a:cs typeface="Arial" panose="020B0604020202020204" pitchFamily="34" charset="0"/>
                <a:sym typeface="Times New Roman"/>
              </a:rPr>
              <a:t>Examples of benefits of TBCAs can be found</a:t>
            </a:r>
            <a:r>
              <a:rPr lang="en-GB" baseline="0" dirty="0" smtClean="0">
                <a:latin typeface="Arial" panose="020B0604020202020204" pitchFamily="34" charset="0"/>
                <a:ea typeface="Times New Roman"/>
                <a:cs typeface="Arial" panose="020B0604020202020204" pitchFamily="34" charset="0"/>
                <a:sym typeface="Times New Roman"/>
              </a:rPr>
              <a:t> in the </a:t>
            </a:r>
            <a:r>
              <a:rPr lang="hr-HR" i="1" baseline="0" dirty="0" smtClean="0">
                <a:latin typeface="Arial" panose="020B0604020202020204" pitchFamily="34" charset="0"/>
                <a:ea typeface="Times New Roman"/>
                <a:cs typeface="Arial" panose="020B0604020202020204" pitchFamily="34" charset="0"/>
                <a:sym typeface="Times New Roman"/>
              </a:rPr>
              <a:t>IUCN WCPA </a:t>
            </a:r>
            <a:r>
              <a:rPr lang="en-GB" i="1" baseline="0" dirty="0" smtClean="0">
                <a:latin typeface="Arial" panose="020B0604020202020204" pitchFamily="34" charset="0"/>
                <a:ea typeface="Times New Roman"/>
                <a:cs typeface="Arial" panose="020B0604020202020204" pitchFamily="34" charset="0"/>
                <a:sym typeface="Times New Roman"/>
              </a:rPr>
              <a:t>Best Practice Guidelines</a:t>
            </a:r>
            <a:r>
              <a:rPr lang="en-GB" b="0" i="0" baseline="0" dirty="0" smtClean="0">
                <a:latin typeface="Arial" panose="020B0604020202020204" pitchFamily="34" charset="0"/>
                <a:ea typeface="Times New Roman"/>
                <a:cs typeface="Arial" panose="020B0604020202020204" pitchFamily="34" charset="0"/>
                <a:sym typeface="Times New Roman"/>
              </a:rPr>
              <a:t>, which may be distributed as handouts. </a:t>
            </a:r>
            <a:endParaRPr lang="hr-HR" b="0" i="0" baseline="0" dirty="0" smtClean="0">
              <a:latin typeface="Arial" panose="020B0604020202020204" pitchFamily="34" charset="0"/>
              <a:ea typeface="Times New Roman"/>
              <a:cs typeface="Arial" panose="020B0604020202020204" pitchFamily="34" charset="0"/>
              <a:sym typeface="Times New Roman"/>
            </a:endParaRPr>
          </a:p>
          <a:p>
            <a:pPr lvl="0"/>
            <a:r>
              <a:rPr lang="en-GB" baseline="0" dirty="0" smtClean="0">
                <a:latin typeface="Arial" panose="020B0604020202020204" pitchFamily="34" charset="0"/>
                <a:ea typeface="Times New Roman"/>
                <a:cs typeface="Arial" panose="020B0604020202020204" pitchFamily="34" charset="0"/>
                <a:sym typeface="Times New Roman"/>
              </a:rPr>
              <a:t>Box 9 on p. 30 shows ways traditional knowledge can support conservation in the Altai-</a:t>
            </a:r>
            <a:r>
              <a:rPr lang="en-GB" baseline="0" dirty="0" err="1" smtClean="0">
                <a:latin typeface="Arial" panose="020B0604020202020204" pitchFamily="34" charset="0"/>
                <a:ea typeface="Times New Roman"/>
                <a:cs typeface="Arial" panose="020B0604020202020204" pitchFamily="34" charset="0"/>
                <a:sym typeface="Times New Roman"/>
              </a:rPr>
              <a:t>Sayan</a:t>
            </a:r>
            <a:r>
              <a:rPr lang="en-GB" baseline="0" dirty="0" smtClean="0">
                <a:latin typeface="Arial" panose="020B0604020202020204" pitchFamily="34" charset="0"/>
                <a:ea typeface="Times New Roman"/>
                <a:cs typeface="Arial" panose="020B0604020202020204" pitchFamily="34" charset="0"/>
                <a:sym typeface="Times New Roman"/>
              </a:rPr>
              <a:t> ecoregion across China, Kazakhstan, Mongolia and Russia</a:t>
            </a:r>
            <a:endParaRPr lang="hr-HR" baseline="0" dirty="0" smtClean="0">
              <a:latin typeface="Arial" panose="020B0604020202020204" pitchFamily="34" charset="0"/>
              <a:ea typeface="Times New Roman"/>
              <a:cs typeface="Arial" panose="020B0604020202020204" pitchFamily="34" charset="0"/>
              <a:sym typeface="Times New Roman"/>
            </a:endParaRPr>
          </a:p>
          <a:p>
            <a:pPr lvl="0"/>
            <a:r>
              <a:rPr lang="en-US" sz="1100" baseline="0" dirty="0" smtClean="0">
                <a:solidFill>
                  <a:schemeClr val="dk1"/>
                </a:solidFill>
                <a:latin typeface="Arial" panose="020B0604020202020204" pitchFamily="34" charset="0"/>
                <a:ea typeface="Times New Roman"/>
                <a:cs typeface="Arial" panose="020B0604020202020204" pitchFamily="34" charset="0"/>
                <a:sym typeface="Times New Roman"/>
              </a:rPr>
              <a:t>Case Study 3 on p. 31 gives an example of a Sacred Landscape in the Hindu Kush Himalaya</a:t>
            </a:r>
            <a:endParaRPr lang="hr-HR" sz="1100"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lvl="0"/>
            <a:r>
              <a:rPr lang="en-US" sz="1100" baseline="0" dirty="0" smtClean="0">
                <a:solidFill>
                  <a:schemeClr val="dk1"/>
                </a:solidFill>
                <a:latin typeface="Arial" panose="020B0604020202020204" pitchFamily="34" charset="0"/>
                <a:ea typeface="Times New Roman"/>
                <a:cs typeface="Arial" panose="020B0604020202020204" pitchFamily="34" charset="0"/>
                <a:sym typeface="Times New Roman"/>
              </a:rPr>
              <a:t>Case Study 4 on p. 33 describes how engaging communities divided by a border can support transboundary conservation, and vice versa</a:t>
            </a:r>
            <a:endParaRPr lang="en-GB" sz="1100"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171450" lvl="0" indent="-171450" rtl="0">
              <a:lnSpc>
                <a:spcPct val="115000"/>
              </a:lnSpc>
              <a:spcBef>
                <a:spcPts val="0"/>
              </a:spcBef>
              <a:spcAft>
                <a:spcPts val="0"/>
              </a:spcAft>
              <a:buFont typeface="Arial" panose="020B0604020202020204" pitchFamily="34" charset="0"/>
              <a:buChar char="•"/>
            </a:pPr>
            <a:endParaRPr lang="en-GB" sz="1100"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Font typeface="Arial" panose="020B0604020202020204" pitchFamily="34" charset="0"/>
              <a:buNone/>
            </a:pPr>
            <a:r>
              <a:rPr lang="en-GB" sz="1100" baseline="0" dirty="0" smtClean="0">
                <a:solidFill>
                  <a:schemeClr val="dk1"/>
                </a:solidFill>
                <a:latin typeface="Arial" panose="020B0604020202020204" pitchFamily="34" charset="0"/>
                <a:ea typeface="Times New Roman"/>
                <a:cs typeface="Arial" panose="020B0604020202020204" pitchFamily="34" charset="0"/>
                <a:sym typeface="Times New Roman"/>
              </a:rPr>
              <a:t>Alternatively, provide a case study from the participants’ region.</a:t>
            </a:r>
            <a:endParaRPr lang="en-GB" sz="1100" dirty="0" smtClean="0">
              <a:solidFill>
                <a:schemeClr val="dk1"/>
              </a:solidFill>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1241561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fb5a9a911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fb5a9a91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GB" i="1" dirty="0" smtClean="0">
                <a:latin typeface="Arial" panose="020B0604020202020204" pitchFamily="34" charset="0"/>
                <a:ea typeface="Times New Roman"/>
                <a:cs typeface="Arial" panose="020B0604020202020204" pitchFamily="34" charset="0"/>
                <a:sym typeface="Times New Roman"/>
              </a:rPr>
              <a:t>Photo Credit: Landscapes of Dauria (Mongolia) ©Maja Vasilijević</a:t>
            </a:r>
          </a:p>
          <a:p>
            <a:pPr marL="0" lvl="0" indent="0" rtl="0">
              <a:lnSpc>
                <a:spcPct val="115000"/>
              </a:lnSpc>
              <a:spcBef>
                <a:spcPts val="0"/>
              </a:spcBef>
              <a:spcAft>
                <a:spcPts val="0"/>
              </a:spcAft>
              <a:buNone/>
            </a:pPr>
            <a:endParaRPr lang="hr-HR" dirty="0" smtClean="0">
              <a:latin typeface="Arial" panose="020B0604020202020204" pitchFamily="34" charset="0"/>
              <a:ea typeface="Times New Roman"/>
              <a:cs typeface="Arial" panose="020B0604020202020204" pitchFamily="34" charset="0"/>
              <a:sym typeface="Times New Roman"/>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hr-HR" b="1" i="0" dirty="0" smtClean="0">
                <a:latin typeface="Arial" panose="020B0604020202020204" pitchFamily="34" charset="0"/>
                <a:ea typeface="Times New Roman"/>
                <a:cs typeface="Arial" panose="020B0604020202020204" pitchFamily="34" charset="0"/>
                <a:sym typeface="Times New Roman"/>
              </a:rPr>
              <a:t>Importance and benefits</a:t>
            </a:r>
            <a:endParaRPr lang="en-US" b="1" i="0" dirty="0" smtClean="0">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Clr>
                <a:srgbClr val="000000"/>
              </a:buClr>
              <a:buSzPts val="1100"/>
              <a:buFont typeface="Arial"/>
              <a:buNone/>
            </a:pPr>
            <a:r>
              <a:rPr lang="en-US" i="0" dirty="0" smtClean="0">
                <a:latin typeface="Arial" panose="020B0604020202020204" pitchFamily="34" charset="0"/>
                <a:ea typeface="Times New Roman"/>
                <a:cs typeface="Arial" panose="020B0604020202020204" pitchFamily="34" charset="0"/>
                <a:sym typeface="Times New Roman"/>
              </a:rPr>
              <a:t>Transboundary conservation can benefit day-to-day management of shared ecosystems</a:t>
            </a:r>
            <a:r>
              <a:rPr lang="hr-HR" i="0" dirty="0" smtClean="0">
                <a:latin typeface="Arial" panose="020B0604020202020204" pitchFamily="34" charset="0"/>
                <a:ea typeface="Times New Roman"/>
                <a:cs typeface="Arial" panose="020B0604020202020204" pitchFamily="34" charset="0"/>
                <a:sym typeface="Times New Roman"/>
              </a:rPr>
              <a:t> and research</a:t>
            </a:r>
            <a:r>
              <a:rPr lang="hr-HR" i="0" baseline="0" dirty="0" smtClean="0">
                <a:latin typeface="Arial" panose="020B0604020202020204" pitchFamily="34" charset="0"/>
                <a:ea typeface="Times New Roman"/>
                <a:cs typeface="Arial" panose="020B0604020202020204" pitchFamily="34" charset="0"/>
                <a:sym typeface="Times New Roman"/>
              </a:rPr>
              <a:t> opportunities</a:t>
            </a:r>
            <a:r>
              <a:rPr lang="en-US" i="0" dirty="0" smtClean="0">
                <a:latin typeface="Arial" panose="020B0604020202020204" pitchFamily="34" charset="0"/>
                <a:ea typeface="Times New Roman"/>
                <a:cs typeface="Arial" panose="020B0604020202020204" pitchFamily="34" charset="0"/>
                <a:sym typeface="Times New Roman"/>
              </a:rPr>
              <a:t>.</a:t>
            </a:r>
            <a:endParaRPr lang="en-US" b="0" baseline="0" dirty="0" smtClean="0">
              <a:solidFill>
                <a:schemeClr val="dk1"/>
              </a:solidFill>
            </a:endParaRPr>
          </a:p>
          <a:p>
            <a:pPr lvl="0"/>
            <a:r>
              <a:rPr lang="en-US" i="0" baseline="0" dirty="0" smtClean="0">
                <a:latin typeface="Arial" panose="020B0604020202020204" pitchFamily="34" charset="0"/>
                <a:ea typeface="Times New Roman"/>
                <a:cs typeface="Arial" panose="020B0604020202020204" pitchFamily="34" charset="0"/>
                <a:sym typeface="Times New Roman"/>
              </a:rPr>
              <a:t>TBCAs </a:t>
            </a:r>
            <a:r>
              <a:rPr lang="en-US" b="0" i="0" baseline="0" dirty="0" smtClean="0">
                <a:latin typeface="Arial" panose="020B0604020202020204" pitchFamily="34" charset="0"/>
                <a:ea typeface="Times New Roman"/>
                <a:cs typeface="Arial" panose="020B0604020202020204" pitchFamily="34" charset="0"/>
                <a:sym typeface="Times New Roman"/>
              </a:rPr>
              <a:t>can enhance efficiency of day-to-day management of shared issues. This can include sharing equipment, organizing joint patrols to combat poaching and illegal wildlife trade, </a:t>
            </a:r>
            <a:r>
              <a:rPr lang="hr-HR" b="0" i="0" baseline="0" dirty="0" smtClean="0">
                <a:latin typeface="Arial" panose="020B0604020202020204" pitchFamily="34" charset="0"/>
                <a:ea typeface="Times New Roman"/>
                <a:cs typeface="Arial" panose="020B0604020202020204" pitchFamily="34" charset="0"/>
                <a:sym typeface="Times New Roman"/>
              </a:rPr>
              <a:t>cooperating </a:t>
            </a:r>
            <a:r>
              <a:rPr lang="en-US" b="0" i="0" baseline="0" dirty="0" smtClean="0">
                <a:latin typeface="Arial" panose="020B0604020202020204" pitchFamily="34" charset="0"/>
                <a:ea typeface="Times New Roman"/>
                <a:cs typeface="Arial" panose="020B0604020202020204" pitchFamily="34" charset="0"/>
                <a:sym typeface="Times New Roman"/>
              </a:rPr>
              <a:t>in wildlife management, ecosystem restoration, search and rescue, and invasive species control</a:t>
            </a:r>
            <a:r>
              <a:rPr lang="hr-HR" b="0" i="0" baseline="0" dirty="0" smtClean="0">
                <a:latin typeface="Arial" panose="020B0604020202020204" pitchFamily="34" charset="0"/>
                <a:ea typeface="Times New Roman"/>
                <a:cs typeface="Arial" panose="020B0604020202020204" pitchFamily="34" charset="0"/>
                <a:sym typeface="Times New Roman"/>
              </a:rPr>
              <a:t>, etc</a:t>
            </a:r>
            <a:r>
              <a:rPr lang="en-US" b="0" i="0" baseline="0" dirty="0" smtClean="0">
                <a:latin typeface="Arial" panose="020B0604020202020204" pitchFamily="34" charset="0"/>
                <a:ea typeface="Times New Roman"/>
                <a:cs typeface="Arial" panose="020B0604020202020204" pitchFamily="34" charset="0"/>
                <a:sym typeface="Times New Roman"/>
              </a:rPr>
              <a:t>. Such cooperation can reduce costs of </a:t>
            </a:r>
            <a:r>
              <a:rPr lang="hr-HR" b="0" i="0" baseline="0" dirty="0" smtClean="0">
                <a:latin typeface="Arial" panose="020B0604020202020204" pitchFamily="34" charset="0"/>
                <a:ea typeface="Times New Roman"/>
                <a:cs typeface="Arial" panose="020B0604020202020204" pitchFamily="34" charset="0"/>
                <a:sym typeface="Times New Roman"/>
              </a:rPr>
              <a:t>management</a:t>
            </a:r>
            <a:r>
              <a:rPr lang="en-US" b="0" i="0" baseline="0" dirty="0" smtClean="0">
                <a:latin typeface="Arial" panose="020B0604020202020204" pitchFamily="34" charset="0"/>
                <a:ea typeface="Times New Roman"/>
                <a:cs typeface="Arial" panose="020B0604020202020204" pitchFamily="34" charset="0"/>
                <a:sym typeface="Times New Roman"/>
              </a:rPr>
              <a:t>.</a:t>
            </a:r>
            <a:endParaRPr lang="hr-HR" b="0" i="0" baseline="0" dirty="0" smtClean="0">
              <a:latin typeface="Arial" panose="020B0604020202020204" pitchFamily="34" charset="0"/>
              <a:ea typeface="Times New Roman"/>
              <a:cs typeface="Arial" panose="020B0604020202020204" pitchFamily="34" charset="0"/>
              <a:sym typeface="Times New Roman"/>
            </a:endParaRPr>
          </a:p>
          <a:p>
            <a:pPr lvl="0"/>
            <a:r>
              <a:rPr lang="hr-HR" b="0" i="0" baseline="0" dirty="0" smtClean="0">
                <a:latin typeface="Arial" panose="020B0604020202020204" pitchFamily="34" charset="0"/>
                <a:ea typeface="Times New Roman"/>
                <a:cs typeface="Arial" panose="020B0604020202020204" pitchFamily="34" charset="0"/>
                <a:sym typeface="Times New Roman"/>
              </a:rPr>
              <a:t>TBCAs </a:t>
            </a:r>
            <a:r>
              <a:rPr lang="en-US" b="0" i="0" baseline="0" dirty="0" smtClean="0">
                <a:latin typeface="Arial" panose="020B0604020202020204" pitchFamily="34" charset="0"/>
                <a:ea typeface="Times New Roman"/>
                <a:cs typeface="Arial" panose="020B0604020202020204" pitchFamily="34" charset="0"/>
                <a:sym typeface="Times New Roman"/>
              </a:rPr>
              <a:t>can support coordinated capacity building, for example through exchanges between protected area staff</a:t>
            </a:r>
            <a:r>
              <a:rPr lang="hr-HR" b="0" i="0" baseline="0" dirty="0" smtClean="0">
                <a:latin typeface="Arial" panose="020B0604020202020204" pitchFamily="34" charset="0"/>
                <a:ea typeface="Times New Roman"/>
                <a:cs typeface="Arial" panose="020B0604020202020204" pitchFamily="34" charset="0"/>
                <a:sym typeface="Times New Roman"/>
              </a:rPr>
              <a:t>, or organisation of joint capacity development programmes</a:t>
            </a:r>
            <a:r>
              <a:rPr lang="en-US" b="0" i="0" baseline="0" dirty="0" smtClean="0">
                <a:latin typeface="Arial" panose="020B0604020202020204" pitchFamily="34" charset="0"/>
                <a:ea typeface="Times New Roman"/>
                <a:cs typeface="Arial" panose="020B0604020202020204" pitchFamily="34" charset="0"/>
                <a:sym typeface="Times New Roman"/>
              </a:rPr>
              <a:t>.</a:t>
            </a:r>
            <a:endParaRPr lang="hr-HR" b="0" i="0" baseline="0" dirty="0" smtClean="0">
              <a:latin typeface="Arial" panose="020B0604020202020204" pitchFamily="34" charset="0"/>
              <a:ea typeface="Times New Roman"/>
              <a:cs typeface="Arial" panose="020B0604020202020204" pitchFamily="34" charset="0"/>
              <a:sym typeface="Times New Roman"/>
            </a:endParaRPr>
          </a:p>
          <a:p>
            <a:pPr lvl="0"/>
            <a:r>
              <a:rPr lang="en-US" b="0" i="0" baseline="0" dirty="0" smtClean="0">
                <a:latin typeface="Arial" panose="020B0604020202020204" pitchFamily="34" charset="0"/>
                <a:ea typeface="Times New Roman"/>
                <a:cs typeface="Arial" panose="020B0604020202020204" pitchFamily="34" charset="0"/>
                <a:sym typeface="Times New Roman"/>
              </a:rPr>
              <a:t>Working together can promote dynamic problem-solving, spurred by different perspectives.</a:t>
            </a:r>
            <a:endParaRPr lang="hr-HR" b="0" i="0" baseline="0" dirty="0" smtClean="0">
              <a:latin typeface="Arial" panose="020B0604020202020204" pitchFamily="34" charset="0"/>
              <a:ea typeface="Times New Roman"/>
              <a:cs typeface="Arial" panose="020B0604020202020204" pitchFamily="34" charset="0"/>
              <a:sym typeface="Times New Roman"/>
            </a:endParaRPr>
          </a:p>
          <a:p>
            <a:pPr lvl="0"/>
            <a:r>
              <a:rPr lang="en-US" b="0" i="0" baseline="0" dirty="0" smtClean="0">
                <a:latin typeface="Arial" panose="020B0604020202020204" pitchFamily="34" charset="0"/>
                <a:ea typeface="Times New Roman"/>
                <a:cs typeface="Arial" panose="020B0604020202020204" pitchFamily="34" charset="0"/>
                <a:sym typeface="Times New Roman"/>
              </a:rPr>
              <a:t>Exchange of knowledge, information and expertise in the </a:t>
            </a:r>
            <a:r>
              <a:rPr lang="hr-HR" b="0" i="0" baseline="0" dirty="0" smtClean="0">
                <a:latin typeface="Arial" panose="020B0604020202020204" pitchFamily="34" charset="0"/>
                <a:ea typeface="Times New Roman"/>
                <a:cs typeface="Arial" panose="020B0604020202020204" pitchFamily="34" charset="0"/>
                <a:sym typeface="Times New Roman"/>
              </a:rPr>
              <a:t>TBCA </a:t>
            </a:r>
            <a:r>
              <a:rPr lang="en-US" b="0" i="0" baseline="0" dirty="0" smtClean="0">
                <a:latin typeface="Arial" panose="020B0604020202020204" pitchFamily="34" charset="0"/>
                <a:ea typeface="Times New Roman"/>
                <a:cs typeface="Arial" panose="020B0604020202020204" pitchFamily="34" charset="0"/>
                <a:sym typeface="Times New Roman"/>
              </a:rPr>
              <a:t>can help improve management and outcomes.</a:t>
            </a:r>
            <a:endParaRPr lang="hr-HR" b="0" i="0" baseline="0" dirty="0" smtClean="0">
              <a:latin typeface="Arial" panose="020B0604020202020204" pitchFamily="34" charset="0"/>
              <a:ea typeface="Times New Roman"/>
              <a:cs typeface="Arial" panose="020B0604020202020204" pitchFamily="34" charset="0"/>
              <a:sym typeface="Times New Roman"/>
            </a:endParaRPr>
          </a:p>
          <a:p>
            <a:pPr lvl="0"/>
            <a:r>
              <a:rPr lang="en-US" b="0" i="0" baseline="0" dirty="0" smtClean="0">
                <a:latin typeface="Arial" panose="020B0604020202020204" pitchFamily="34" charset="0"/>
                <a:ea typeface="Times New Roman"/>
                <a:cs typeface="Arial" panose="020B0604020202020204" pitchFamily="34" charset="0"/>
                <a:sym typeface="Times New Roman"/>
              </a:rPr>
              <a:t>TBCAs can facilitate joint research and joint monitoring of species and habitats, which can reduce costs and improve conservation outcomes and research results.</a:t>
            </a:r>
            <a:endParaRPr lang="hr-HR" b="0" i="0" baseline="0" dirty="0" smtClean="0">
              <a:latin typeface="Arial" panose="020B0604020202020204" pitchFamily="34" charset="0"/>
              <a:ea typeface="Times New Roman"/>
              <a:cs typeface="Arial" panose="020B0604020202020204" pitchFamily="34" charset="0"/>
              <a:sym typeface="Times New Roman"/>
            </a:endParaRPr>
          </a:p>
          <a:p>
            <a:pPr lvl="0"/>
            <a:r>
              <a:rPr lang="hr-HR" b="0" i="0" baseline="0" dirty="0" smtClean="0">
                <a:latin typeface="Arial" panose="020B0604020202020204" pitchFamily="34" charset="0"/>
                <a:ea typeface="Times New Roman"/>
                <a:cs typeface="Arial" panose="020B0604020202020204" pitchFamily="34" charset="0"/>
                <a:sym typeface="Times New Roman"/>
              </a:rPr>
              <a:t>Transboundary cooperation</a:t>
            </a:r>
            <a:r>
              <a:rPr lang="en-US" b="0" i="0" baseline="0" dirty="0" smtClean="0">
                <a:latin typeface="Arial" panose="020B0604020202020204" pitchFamily="34" charset="0"/>
                <a:ea typeface="Times New Roman"/>
                <a:cs typeface="Arial" panose="020B0604020202020204" pitchFamily="34" charset="0"/>
                <a:sym typeface="Times New Roman"/>
              </a:rPr>
              <a:t> can support integrated management and development of common strategies for conservation.</a:t>
            </a:r>
          </a:p>
          <a:p>
            <a:pPr marL="171450" lvl="0" indent="-171450">
              <a:spcBef>
                <a:spcPts val="0"/>
              </a:spcBef>
              <a:spcAft>
                <a:spcPts val="0"/>
              </a:spcAft>
              <a:buClr>
                <a:srgbClr val="000000"/>
              </a:buClr>
              <a:buSzPts val="1100"/>
            </a:pPr>
            <a:endParaRPr lang="en-GB" b="1" dirty="0" smtClean="0">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hr-HR" dirty="0" smtClean="0">
                <a:latin typeface="Arial" panose="020B0604020202020204" pitchFamily="34" charset="0"/>
                <a:ea typeface="Times New Roman"/>
                <a:cs typeface="Arial" panose="020B0604020202020204" pitchFamily="34" charset="0"/>
                <a:sym typeface="Times New Roman"/>
              </a:rPr>
              <a:t>Examples</a:t>
            </a:r>
            <a:r>
              <a:rPr lang="en-US" dirty="0" smtClean="0">
                <a:latin typeface="Arial" panose="020B0604020202020204" pitchFamily="34" charset="0"/>
                <a:ea typeface="Times New Roman"/>
                <a:cs typeface="Arial" panose="020B0604020202020204" pitchFamily="34" charset="0"/>
                <a:sym typeface="Times New Roman"/>
              </a:rPr>
              <a:t> of benefits of TBCAs can be found</a:t>
            </a:r>
            <a:r>
              <a:rPr lang="en-US" baseline="0" dirty="0" smtClean="0">
                <a:latin typeface="Arial" panose="020B0604020202020204" pitchFamily="34" charset="0"/>
                <a:ea typeface="Times New Roman"/>
                <a:cs typeface="Arial" panose="020B0604020202020204" pitchFamily="34" charset="0"/>
                <a:sym typeface="Times New Roman"/>
              </a:rPr>
              <a:t> in the </a:t>
            </a:r>
            <a:r>
              <a:rPr lang="hr-HR" i="1" baseline="0" dirty="0" smtClean="0">
                <a:latin typeface="Arial" panose="020B0604020202020204" pitchFamily="34" charset="0"/>
                <a:ea typeface="Times New Roman"/>
                <a:cs typeface="Arial" panose="020B0604020202020204" pitchFamily="34" charset="0"/>
                <a:sym typeface="Times New Roman"/>
              </a:rPr>
              <a:t>IUCN WCPA </a:t>
            </a:r>
            <a:r>
              <a:rPr lang="en-US" i="1" baseline="0" dirty="0" smtClean="0">
                <a:latin typeface="Arial" panose="020B0604020202020204" pitchFamily="34" charset="0"/>
                <a:ea typeface="Times New Roman"/>
                <a:cs typeface="Arial" panose="020B0604020202020204" pitchFamily="34" charset="0"/>
                <a:sym typeface="Times New Roman"/>
              </a:rPr>
              <a:t>Best Practice Guidelines</a:t>
            </a:r>
            <a:r>
              <a:rPr lang="en-US" b="0" i="0" baseline="0" dirty="0" smtClean="0">
                <a:latin typeface="Arial" panose="020B0604020202020204" pitchFamily="34" charset="0"/>
                <a:ea typeface="Times New Roman"/>
                <a:cs typeface="Arial" panose="020B0604020202020204" pitchFamily="34" charset="0"/>
                <a:sym typeface="Times New Roman"/>
              </a:rPr>
              <a:t>, which may be distributed as handouts. </a:t>
            </a:r>
            <a:endParaRPr lang="hr-HR" b="0" i="0" baseline="0" dirty="0" smtClean="0">
              <a:latin typeface="Arial" panose="020B0604020202020204" pitchFamily="34" charset="0"/>
              <a:ea typeface="Times New Roman"/>
              <a:cs typeface="Arial" panose="020B0604020202020204" pitchFamily="34" charset="0"/>
              <a:sym typeface="Times New Roman"/>
            </a:endParaRPr>
          </a:p>
          <a:p>
            <a:pPr lvl="0"/>
            <a:r>
              <a:rPr lang="en-US" baseline="0" dirty="0" smtClean="0">
                <a:latin typeface="Arial" panose="020B0604020202020204" pitchFamily="34" charset="0"/>
                <a:ea typeface="Times New Roman"/>
                <a:cs typeface="Arial" panose="020B0604020202020204" pitchFamily="34" charset="0"/>
                <a:sym typeface="Times New Roman"/>
              </a:rPr>
              <a:t>Case study 5 on p. 37 gives an example of coordinated capacity building of protected area staff through development training and workshops in the /Ai/</a:t>
            </a:r>
            <a:r>
              <a:rPr lang="en-US" baseline="0" dirty="0" err="1" smtClean="0">
                <a:latin typeface="Arial" panose="020B0604020202020204" pitchFamily="34" charset="0"/>
                <a:ea typeface="Times New Roman"/>
                <a:cs typeface="Arial" panose="020B0604020202020204" pitchFamily="34" charset="0"/>
                <a:sym typeface="Times New Roman"/>
              </a:rPr>
              <a:t>Ais</a:t>
            </a:r>
            <a:r>
              <a:rPr lang="en-US" baseline="0" dirty="0" smtClean="0">
                <a:latin typeface="Arial" panose="020B0604020202020204" pitchFamily="34" charset="0"/>
                <a:ea typeface="Times New Roman"/>
                <a:cs typeface="Arial" panose="020B0604020202020204" pitchFamily="34" charset="0"/>
                <a:sym typeface="Times New Roman"/>
              </a:rPr>
              <a:t> </a:t>
            </a:r>
            <a:r>
              <a:rPr lang="en-US" baseline="0" dirty="0" err="1" smtClean="0">
                <a:latin typeface="Arial" panose="020B0604020202020204" pitchFamily="34" charset="0"/>
                <a:ea typeface="Times New Roman"/>
                <a:cs typeface="Arial" panose="020B0604020202020204" pitchFamily="34" charset="0"/>
                <a:sym typeface="Times New Roman"/>
              </a:rPr>
              <a:t>Richtersveld</a:t>
            </a:r>
            <a:r>
              <a:rPr lang="en-US" baseline="0" dirty="0" smtClean="0">
                <a:latin typeface="Arial" panose="020B0604020202020204" pitchFamily="34" charset="0"/>
                <a:ea typeface="Times New Roman"/>
                <a:cs typeface="Arial" panose="020B0604020202020204" pitchFamily="34" charset="0"/>
                <a:sym typeface="Times New Roman"/>
              </a:rPr>
              <a:t> Transfrontier Park.</a:t>
            </a:r>
            <a:endParaRPr lang="hr-HR" baseline="0" dirty="0" smtClean="0">
              <a:latin typeface="Arial" panose="020B0604020202020204" pitchFamily="34" charset="0"/>
              <a:ea typeface="Times New Roman"/>
              <a:cs typeface="Arial" panose="020B0604020202020204" pitchFamily="34" charset="0"/>
              <a:sym typeface="Times New Roman"/>
            </a:endParaRPr>
          </a:p>
          <a:p>
            <a:pPr lvl="0"/>
            <a:r>
              <a:rPr lang="en-US" sz="1100" baseline="0" dirty="0" smtClean="0">
                <a:solidFill>
                  <a:schemeClr val="dk1"/>
                </a:solidFill>
                <a:latin typeface="Arial" panose="020B0604020202020204" pitchFamily="34" charset="0"/>
                <a:ea typeface="Times New Roman"/>
                <a:cs typeface="Arial" panose="020B0604020202020204" pitchFamily="34" charset="0"/>
                <a:sym typeface="Times New Roman"/>
              </a:rPr>
              <a:t>Case study 9 on p. 77 describes sharing of information and best practices in the Grenadines Network of MPAs</a:t>
            </a:r>
            <a:endParaRPr lang="hr-HR" sz="1100"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lvl="0"/>
            <a:r>
              <a:rPr lang="en-US" sz="1100" baseline="0" dirty="0" smtClean="0">
                <a:solidFill>
                  <a:schemeClr val="dk1"/>
                </a:solidFill>
                <a:latin typeface="Arial" panose="020B0604020202020204" pitchFamily="34" charset="0"/>
                <a:ea typeface="Times New Roman"/>
                <a:cs typeface="Arial" panose="020B0604020202020204" pitchFamily="34" charset="0"/>
                <a:sym typeface="Times New Roman"/>
              </a:rPr>
              <a:t>Box 6 on p. 24 discusses joint patrols between the protected areas in Nigeria and Cameroon to save the endangered Cross River gorilla</a:t>
            </a:r>
            <a:endParaRPr lang="hr-HR" sz="1100"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lvl="0"/>
            <a:r>
              <a:rPr lang="en-US" sz="1100" baseline="0" dirty="0" smtClean="0">
                <a:solidFill>
                  <a:schemeClr val="dk1"/>
                </a:solidFill>
                <a:latin typeface="Arial" panose="020B0604020202020204" pitchFamily="34" charset="0"/>
                <a:ea typeface="Times New Roman"/>
                <a:cs typeface="Arial" panose="020B0604020202020204" pitchFamily="34" charset="0"/>
                <a:sym typeface="Times New Roman"/>
              </a:rPr>
              <a:t>Box 16 on p. 67 shows cooperation in research, information sharing, and management in the Emerald Triangle between Cambodia, Laos and Thailand.</a:t>
            </a:r>
          </a:p>
          <a:p>
            <a:pPr marL="0" lvl="0" indent="0" rtl="0">
              <a:lnSpc>
                <a:spcPct val="115000"/>
              </a:lnSpc>
              <a:spcBef>
                <a:spcPts val="0"/>
              </a:spcBef>
              <a:spcAft>
                <a:spcPts val="0"/>
              </a:spcAft>
              <a:buFont typeface="Arial" panose="020B0604020202020204" pitchFamily="34" charset="0"/>
              <a:buNone/>
            </a:pPr>
            <a:endParaRPr lang="en-US" sz="1100"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Font typeface="Arial" panose="020B0604020202020204" pitchFamily="34" charset="0"/>
              <a:buNone/>
            </a:pPr>
            <a:r>
              <a:rPr lang="en-US" sz="1100" baseline="0" dirty="0" smtClean="0">
                <a:solidFill>
                  <a:schemeClr val="dk1"/>
                </a:solidFill>
                <a:latin typeface="Arial" panose="020B0604020202020204" pitchFamily="34" charset="0"/>
                <a:ea typeface="Times New Roman"/>
                <a:cs typeface="Arial" panose="020B0604020202020204" pitchFamily="34" charset="0"/>
                <a:sym typeface="Times New Roman"/>
              </a:rPr>
              <a:t>Alternatively, provide a case study from the participants’ region.</a:t>
            </a:r>
            <a:endParaRPr lang="hr-HR" sz="110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endParaRPr lang="en-GB" sz="1800" dirty="0" smtClean="0">
              <a:solidFill>
                <a:schemeClr val="dk1"/>
              </a:solidFill>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1019451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fb5a9a911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fb5a9a91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i="1" dirty="0" smtClean="0">
                <a:latin typeface="Arial" panose="020B0604020202020204" pitchFamily="34" charset="0"/>
                <a:ea typeface="Times New Roman"/>
                <a:cs typeface="Arial" panose="020B0604020202020204" pitchFamily="34" charset="0"/>
                <a:sym typeface="Times New Roman"/>
              </a:rPr>
              <a:t>Photo Credit: </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Dzeren Mongolian gazelles, Daursky State Nature Biosphere Reserve ©IUCN / Wendy </a:t>
            </a:r>
            <a:r>
              <a:rPr lang="en-GB" i="1" dirty="0" err="1" smtClean="0">
                <a:solidFill>
                  <a:schemeClr val="dk1"/>
                </a:solidFill>
                <a:latin typeface="Arial" panose="020B0604020202020204" pitchFamily="34" charset="0"/>
                <a:ea typeface="Times New Roman"/>
                <a:cs typeface="Arial" panose="020B0604020202020204" pitchFamily="34" charset="0"/>
                <a:sym typeface="Times New Roman"/>
              </a:rPr>
              <a:t>Strahm</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 </a:t>
            </a:r>
            <a:endParaRPr lang="en-GB" i="1" dirty="0" smtClean="0">
              <a:latin typeface="Arial" panose="020B0604020202020204" pitchFamily="34" charset="0"/>
              <a:ea typeface="Times New Roman"/>
              <a:cs typeface="Arial" panose="020B0604020202020204" pitchFamily="34" charset="0"/>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hr-HR" b="1" i="0" dirty="0" smtClean="0">
              <a:latin typeface="Arial" panose="020B0604020202020204" pitchFamily="34" charset="0"/>
              <a:ea typeface="Times New Roman"/>
              <a:cs typeface="Arial" panose="020B0604020202020204" pitchFamily="34" charset="0"/>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hr-HR" b="1" i="0" dirty="0" smtClean="0">
                <a:latin typeface="Arial" panose="020B0604020202020204" pitchFamily="34" charset="0"/>
                <a:ea typeface="Times New Roman"/>
                <a:cs typeface="Arial" panose="020B0604020202020204" pitchFamily="34" charset="0"/>
                <a:sym typeface="Times New Roman"/>
              </a:rPr>
              <a:t>Importance and benefits</a:t>
            </a:r>
            <a:endParaRPr lang="en-GB" i="1" dirty="0" smtClean="0">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dirty="0" smtClean="0">
                <a:latin typeface="Arial" panose="020B0604020202020204" pitchFamily="34" charset="0"/>
                <a:ea typeface="Times New Roman"/>
                <a:cs typeface="Arial" panose="020B0604020202020204" pitchFamily="34" charset="0"/>
                <a:sym typeface="Times New Roman"/>
              </a:rPr>
              <a:t>Transboundary conservation has great potential to help improve political relations between sovereign countries.</a:t>
            </a:r>
            <a:endParaRPr lang="hr-HR" dirty="0" smtClean="0">
              <a:latin typeface="Arial" panose="020B0604020202020204" pitchFamily="34" charset="0"/>
              <a:ea typeface="Times New Roman"/>
              <a:cs typeface="Arial" panose="020B0604020202020204" pitchFamily="34" charset="0"/>
              <a:sym typeface="Times New Roman"/>
            </a:endParaRPr>
          </a:p>
          <a:p>
            <a:pPr lvl="0"/>
            <a:r>
              <a:rPr lang="en-US" sz="1100" dirty="0" smtClean="0">
                <a:solidFill>
                  <a:schemeClr val="dk1"/>
                </a:solidFill>
                <a:latin typeface="Arial" panose="020B0604020202020204" pitchFamily="34" charset="0"/>
                <a:ea typeface="Times New Roman"/>
                <a:cs typeface="Arial" panose="020B0604020202020204" pitchFamily="34" charset="0"/>
                <a:sym typeface="Times New Roman"/>
              </a:rPr>
              <a:t>Transboundary conservation </a:t>
            </a:r>
            <a:r>
              <a:rPr lang="en-US" sz="1100" b="0" dirty="0" smtClean="0">
                <a:solidFill>
                  <a:schemeClr val="dk1"/>
                </a:solidFill>
                <a:latin typeface="Arial" panose="020B0604020202020204" pitchFamily="34" charset="0"/>
                <a:ea typeface="Times New Roman"/>
                <a:cs typeface="Arial" panose="020B0604020202020204" pitchFamily="34" charset="0"/>
                <a:sym typeface="Times New Roman"/>
              </a:rPr>
              <a:t>and related cooperation can demonstrate political</a:t>
            </a:r>
            <a:r>
              <a:rPr lang="en-US" sz="1100" b="0" baseline="0" dirty="0" smtClean="0">
                <a:solidFill>
                  <a:schemeClr val="dk1"/>
                </a:solidFill>
                <a:latin typeface="Arial" panose="020B0604020202020204" pitchFamily="34" charset="0"/>
                <a:ea typeface="Times New Roman"/>
                <a:cs typeface="Arial" panose="020B0604020202020204" pitchFamily="34" charset="0"/>
                <a:sym typeface="Times New Roman"/>
              </a:rPr>
              <a:t> goodwill and lead to enhanced cooperation and diplomacy. In regions where social glue is lost due to ethnic cleansing, TBCAs in the form of Parks</a:t>
            </a:r>
            <a:r>
              <a:rPr lang="hr-HR" sz="1100" b="0" baseline="0" dirty="0" smtClean="0">
                <a:solidFill>
                  <a:schemeClr val="dk1"/>
                </a:solidFill>
                <a:latin typeface="Arial" panose="020B0604020202020204" pitchFamily="34" charset="0"/>
                <a:ea typeface="Times New Roman"/>
                <a:cs typeface="Arial" panose="020B0604020202020204" pitchFamily="34" charset="0"/>
                <a:sym typeface="Times New Roman"/>
              </a:rPr>
              <a:t> for Peace</a:t>
            </a:r>
            <a:r>
              <a:rPr lang="en-US" sz="1100" b="0" baseline="0" dirty="0" smtClean="0">
                <a:solidFill>
                  <a:schemeClr val="dk1"/>
                </a:solidFill>
                <a:latin typeface="Arial" panose="020B0604020202020204" pitchFamily="34" charset="0"/>
                <a:ea typeface="Times New Roman"/>
                <a:cs typeface="Arial" panose="020B0604020202020204" pitchFamily="34" charset="0"/>
                <a:sym typeface="Times New Roman"/>
              </a:rPr>
              <a:t> can help overcome this.</a:t>
            </a:r>
            <a:r>
              <a:rPr lang="hr-HR" sz="1100" b="0" baseline="0" dirty="0" smtClean="0">
                <a:solidFill>
                  <a:schemeClr val="dk1"/>
                </a:solidFill>
                <a:latin typeface="Arial" panose="020B0604020202020204" pitchFamily="34" charset="0"/>
                <a:ea typeface="Times New Roman"/>
                <a:cs typeface="Arial" panose="020B0604020202020204" pitchFamily="34" charset="0"/>
                <a:sym typeface="Times New Roman"/>
              </a:rPr>
              <a:t> </a:t>
            </a:r>
          </a:p>
          <a:p>
            <a:pPr lvl="0"/>
            <a:r>
              <a:rPr lang="en-US" sz="1100" b="0" baseline="0" dirty="0" smtClean="0">
                <a:solidFill>
                  <a:schemeClr val="dk1"/>
                </a:solidFill>
                <a:latin typeface="Arial" panose="020B0604020202020204" pitchFamily="34" charset="0"/>
                <a:ea typeface="Times New Roman"/>
                <a:cs typeface="Arial" panose="020B0604020202020204" pitchFamily="34" charset="0"/>
                <a:sym typeface="Times New Roman"/>
              </a:rPr>
              <a:t>Transboundary conservation can also support </a:t>
            </a:r>
            <a:r>
              <a:rPr lang="hr-HR" sz="1100" b="0" baseline="0" dirty="0" smtClean="0">
                <a:solidFill>
                  <a:schemeClr val="dk1"/>
                </a:solidFill>
                <a:latin typeface="Arial" panose="020B0604020202020204" pitchFamily="34" charset="0"/>
                <a:ea typeface="Times New Roman"/>
                <a:cs typeface="Arial" panose="020B0604020202020204" pitchFamily="34" charset="0"/>
                <a:sym typeface="Times New Roman"/>
              </a:rPr>
              <a:t>harmonisation </a:t>
            </a:r>
            <a:r>
              <a:rPr lang="en-US" sz="1100" b="0" baseline="0" dirty="0" smtClean="0">
                <a:solidFill>
                  <a:schemeClr val="dk1"/>
                </a:solidFill>
                <a:latin typeface="Arial" panose="020B0604020202020204" pitchFamily="34" charset="0"/>
                <a:ea typeface="Times New Roman"/>
                <a:cs typeface="Arial" panose="020B0604020202020204" pitchFamily="34" charset="0"/>
                <a:sym typeface="Times New Roman"/>
              </a:rPr>
              <a:t>of legal and policy frameworks for conservation between countries. Involvement in a transboundary initiative can support learning and cooperation leading to legal reform.</a:t>
            </a:r>
            <a:endParaRPr lang="hr-HR" sz="1100" b="0"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lvl="0"/>
            <a:r>
              <a:rPr lang="en-US" sz="1100" b="0" baseline="0" dirty="0" smtClean="0">
                <a:solidFill>
                  <a:schemeClr val="dk1"/>
                </a:solidFill>
                <a:latin typeface="Arial" panose="020B0604020202020204" pitchFamily="34" charset="0"/>
                <a:ea typeface="Times New Roman"/>
                <a:cs typeface="Arial" panose="020B0604020202020204" pitchFamily="34" charset="0"/>
                <a:sym typeface="Times New Roman"/>
              </a:rPr>
              <a:t>Transboundary </a:t>
            </a:r>
            <a:r>
              <a:rPr lang="hr-HR" sz="1100" b="0" baseline="0" dirty="0" smtClean="0">
                <a:solidFill>
                  <a:schemeClr val="dk1"/>
                </a:solidFill>
                <a:latin typeface="Arial" panose="020B0604020202020204" pitchFamily="34" charset="0"/>
                <a:ea typeface="Times New Roman"/>
                <a:cs typeface="Arial" panose="020B0604020202020204" pitchFamily="34" charset="0"/>
                <a:sym typeface="Times New Roman"/>
              </a:rPr>
              <a:t>cooperation</a:t>
            </a:r>
            <a:r>
              <a:rPr lang="en-US" sz="1100" b="0" baseline="0" dirty="0" smtClean="0">
                <a:solidFill>
                  <a:schemeClr val="dk1"/>
                </a:solidFill>
                <a:latin typeface="Arial" panose="020B0604020202020204" pitchFamily="34" charset="0"/>
                <a:ea typeface="Times New Roman"/>
                <a:cs typeface="Arial" panose="020B0604020202020204" pitchFamily="34" charset="0"/>
                <a:sym typeface="Times New Roman"/>
              </a:rPr>
              <a:t> can create an enabling foundation from which good political relations, stability and peace are secured. It can promote stability between new countries and countries with contested borders.</a:t>
            </a:r>
          </a:p>
          <a:p>
            <a:pPr marL="171450" lvl="0" indent="-171450" rtl="0">
              <a:lnSpc>
                <a:spcPct val="115000"/>
              </a:lnSpc>
              <a:spcBef>
                <a:spcPts val="0"/>
              </a:spcBef>
              <a:spcAft>
                <a:spcPts val="0"/>
              </a:spcAft>
            </a:pPr>
            <a:endParaRPr lang="en-US" sz="1100" b="0"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hr-HR" dirty="0" smtClean="0">
                <a:latin typeface="Arial" panose="020B0604020202020204" pitchFamily="34" charset="0"/>
                <a:ea typeface="Times New Roman"/>
                <a:cs typeface="Arial" panose="020B0604020202020204" pitchFamily="34" charset="0"/>
                <a:sym typeface="Times New Roman"/>
              </a:rPr>
              <a:t>Examples</a:t>
            </a:r>
            <a:r>
              <a:rPr lang="en-US" dirty="0" smtClean="0">
                <a:latin typeface="Arial" panose="020B0604020202020204" pitchFamily="34" charset="0"/>
                <a:ea typeface="Times New Roman"/>
                <a:cs typeface="Arial" panose="020B0604020202020204" pitchFamily="34" charset="0"/>
                <a:sym typeface="Times New Roman"/>
              </a:rPr>
              <a:t> of benefits of TBCAs can be found</a:t>
            </a:r>
            <a:r>
              <a:rPr lang="en-US" baseline="0" dirty="0" smtClean="0">
                <a:latin typeface="Arial" panose="020B0604020202020204" pitchFamily="34" charset="0"/>
                <a:ea typeface="Times New Roman"/>
                <a:cs typeface="Arial" panose="020B0604020202020204" pitchFamily="34" charset="0"/>
                <a:sym typeface="Times New Roman"/>
              </a:rPr>
              <a:t> in the </a:t>
            </a:r>
            <a:r>
              <a:rPr lang="hr-HR" i="1" baseline="0" dirty="0" smtClean="0">
                <a:latin typeface="Arial" panose="020B0604020202020204" pitchFamily="34" charset="0"/>
                <a:ea typeface="Times New Roman"/>
                <a:cs typeface="Arial" panose="020B0604020202020204" pitchFamily="34" charset="0"/>
                <a:sym typeface="Times New Roman"/>
              </a:rPr>
              <a:t>IUCN WCPA </a:t>
            </a:r>
            <a:r>
              <a:rPr lang="en-US" i="1" baseline="0" dirty="0" smtClean="0">
                <a:latin typeface="Arial" panose="020B0604020202020204" pitchFamily="34" charset="0"/>
                <a:ea typeface="Times New Roman"/>
                <a:cs typeface="Arial" panose="020B0604020202020204" pitchFamily="34" charset="0"/>
                <a:sym typeface="Times New Roman"/>
              </a:rPr>
              <a:t>Best Practice Guidelines</a:t>
            </a:r>
            <a:r>
              <a:rPr lang="en-US" b="0" i="0" baseline="0" dirty="0" smtClean="0">
                <a:latin typeface="Arial" panose="020B0604020202020204" pitchFamily="34" charset="0"/>
                <a:ea typeface="Times New Roman"/>
                <a:cs typeface="Arial" panose="020B0604020202020204" pitchFamily="34" charset="0"/>
                <a:sym typeface="Times New Roman"/>
              </a:rPr>
              <a:t>, which may be distributed as handouts. </a:t>
            </a:r>
            <a:endParaRPr lang="en-US" b="0" baseline="0" dirty="0" smtClean="0">
              <a:solidFill>
                <a:schemeClr val="dk1"/>
              </a:solidFill>
            </a:endParaRPr>
          </a:p>
          <a:p>
            <a:pPr lvl="0"/>
            <a:r>
              <a:rPr lang="en-US" baseline="0" dirty="0" smtClean="0">
                <a:latin typeface="Arial" panose="020B0604020202020204" pitchFamily="34" charset="0"/>
                <a:ea typeface="Times New Roman"/>
                <a:cs typeface="Arial" panose="020B0604020202020204" pitchFamily="34" charset="0"/>
                <a:sym typeface="Times New Roman"/>
              </a:rPr>
              <a:t>Box 11 on p. 40 gives an example of a transboundary cooperation initiative that led to coordinated legal frameworks and policy cooperation in the Alps</a:t>
            </a:r>
            <a:endParaRPr lang="hr-HR" baseline="0" dirty="0" smtClean="0">
              <a:latin typeface="Arial" panose="020B0604020202020204" pitchFamily="34" charset="0"/>
              <a:ea typeface="Times New Roman"/>
              <a:cs typeface="Arial" panose="020B0604020202020204" pitchFamily="34" charset="0"/>
              <a:sym typeface="Times New Roman"/>
            </a:endParaRPr>
          </a:p>
          <a:p>
            <a:pPr lvl="0"/>
            <a:r>
              <a:rPr lang="en-US" sz="1100" baseline="0" dirty="0" smtClean="0">
                <a:solidFill>
                  <a:schemeClr val="dk1"/>
                </a:solidFill>
                <a:latin typeface="Arial" panose="020B0604020202020204" pitchFamily="34" charset="0"/>
                <a:ea typeface="Times New Roman"/>
                <a:cs typeface="Arial" panose="020B0604020202020204" pitchFamily="34" charset="0"/>
                <a:sym typeface="Times New Roman"/>
              </a:rPr>
              <a:t>Box 12 on p. 41 describes how transboundary conservation in the Dinarides region in </a:t>
            </a:r>
            <a:r>
              <a:rPr lang="hr-HR" sz="1100" baseline="0" dirty="0" smtClean="0">
                <a:solidFill>
                  <a:schemeClr val="dk1"/>
                </a:solidFill>
                <a:latin typeface="Arial" panose="020B0604020202020204" pitchFamily="34" charset="0"/>
                <a:ea typeface="Times New Roman"/>
                <a:cs typeface="Arial" panose="020B0604020202020204" pitchFamily="34" charset="0"/>
                <a:sym typeface="Times New Roman"/>
              </a:rPr>
              <a:t>South-Eastern</a:t>
            </a:r>
            <a:r>
              <a:rPr lang="en-US" sz="1100" baseline="0" dirty="0" smtClean="0">
                <a:solidFill>
                  <a:schemeClr val="dk1"/>
                </a:solidFill>
                <a:latin typeface="Arial" panose="020B0604020202020204" pitchFamily="34" charset="0"/>
                <a:ea typeface="Times New Roman"/>
                <a:cs typeface="Arial" panose="020B0604020202020204" pitchFamily="34" charset="0"/>
                <a:sym typeface="Times New Roman"/>
              </a:rPr>
              <a:t> Europe supported regional stability following conflict</a:t>
            </a:r>
          </a:p>
          <a:p>
            <a:pPr marL="0" lvl="0" indent="0" rtl="0">
              <a:lnSpc>
                <a:spcPct val="115000"/>
              </a:lnSpc>
              <a:spcBef>
                <a:spcPts val="0"/>
              </a:spcBef>
              <a:spcAft>
                <a:spcPts val="0"/>
              </a:spcAft>
              <a:buFont typeface="Arial" panose="020B0604020202020204" pitchFamily="34" charset="0"/>
              <a:buNone/>
            </a:pPr>
            <a:endParaRPr lang="en-US" sz="1100"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Font typeface="Arial" panose="020B0604020202020204" pitchFamily="34" charset="0"/>
              <a:buNone/>
            </a:pPr>
            <a:r>
              <a:rPr lang="en-US" sz="1100" baseline="0" dirty="0" smtClean="0">
                <a:solidFill>
                  <a:schemeClr val="dk1"/>
                </a:solidFill>
                <a:latin typeface="Arial" panose="020B0604020202020204" pitchFamily="34" charset="0"/>
                <a:ea typeface="Times New Roman"/>
                <a:cs typeface="Arial" panose="020B0604020202020204" pitchFamily="34" charset="0"/>
                <a:sym typeface="Times New Roman"/>
              </a:rPr>
              <a:t>Alternatively, provide a case study from the participants’ region.</a:t>
            </a:r>
            <a:endParaRPr lang="en-GB" i="1" baseline="0" dirty="0" smtClean="0">
              <a:latin typeface="Arial" panose="020B0604020202020204" pitchFamily="34" charset="0"/>
              <a:ea typeface="Times New Roman"/>
              <a:cs typeface="Arial" panose="020B0604020202020204" pitchFamily="34" charset="0"/>
              <a:sym typeface="Times New Roman"/>
            </a:endParaRPr>
          </a:p>
          <a:p>
            <a:pPr marL="158750" lvl="0" indent="0" rtl="0">
              <a:lnSpc>
                <a:spcPct val="115000"/>
              </a:lnSpc>
              <a:spcBef>
                <a:spcPts val="0"/>
              </a:spcBef>
              <a:spcAft>
                <a:spcPts val="0"/>
              </a:spcAft>
              <a:buClr>
                <a:schemeClr val="dk1"/>
              </a:buClr>
              <a:buSzPts val="1100"/>
              <a:buNone/>
            </a:pPr>
            <a:endParaRPr lang="en-GB" i="1" baseline="0" dirty="0" smtClean="0">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endParaRPr lang="en-GB" sz="1800" dirty="0" smtClean="0">
              <a:solidFill>
                <a:schemeClr val="dk1"/>
              </a:solidFill>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3422074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fb5a9a91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fb5a9a91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i="1" dirty="0">
                <a:latin typeface="Arial" panose="020B0604020202020204" pitchFamily="34" charset="0"/>
                <a:ea typeface="Times New Roman"/>
                <a:cs typeface="Arial" panose="020B0604020202020204" pitchFamily="34" charset="0"/>
                <a:sym typeface="Times New Roman"/>
              </a:rPr>
              <a:t>Photo Credit: </a:t>
            </a:r>
            <a:r>
              <a:rPr lang="hr-HR" i="1" dirty="0" smtClean="0">
                <a:latin typeface="Arial" panose="020B0604020202020204" pitchFamily="34" charset="0"/>
                <a:ea typeface="Times New Roman"/>
                <a:cs typeface="Arial" panose="020B0604020202020204" pitchFamily="34" charset="0"/>
                <a:sym typeface="Times New Roman"/>
              </a:rPr>
              <a:t>Landscapes of Dauria </a:t>
            </a:r>
            <a:r>
              <a:rPr lang="en" i="1" dirty="0" smtClean="0">
                <a:latin typeface="Arial" panose="020B0604020202020204" pitchFamily="34" charset="0"/>
                <a:ea typeface="Times New Roman"/>
                <a:cs typeface="Arial" panose="020B0604020202020204" pitchFamily="34" charset="0"/>
                <a:sym typeface="Times New Roman"/>
              </a:rPr>
              <a:t>(</a:t>
            </a:r>
            <a:r>
              <a:rPr lang="en" i="1" dirty="0">
                <a:latin typeface="Arial" panose="020B0604020202020204" pitchFamily="34" charset="0"/>
                <a:ea typeface="Times New Roman"/>
                <a:cs typeface="Arial" panose="020B0604020202020204" pitchFamily="34" charset="0"/>
                <a:sym typeface="Times New Roman"/>
              </a:rPr>
              <a:t>Mongolia</a:t>
            </a:r>
            <a:r>
              <a:rPr lang="en" i="1" dirty="0" smtClean="0">
                <a:latin typeface="Arial" panose="020B0604020202020204" pitchFamily="34" charset="0"/>
                <a:ea typeface="Times New Roman"/>
                <a:cs typeface="Arial" panose="020B0604020202020204" pitchFamily="34" charset="0"/>
                <a:sym typeface="Times New Roman"/>
              </a:rPr>
              <a:t>) </a:t>
            </a:r>
            <a:r>
              <a:rPr lang="en" i="1" dirty="0">
                <a:latin typeface="Arial" panose="020B0604020202020204" pitchFamily="34" charset="0"/>
                <a:ea typeface="Times New Roman"/>
                <a:cs typeface="Arial" panose="020B0604020202020204" pitchFamily="34" charset="0"/>
                <a:sym typeface="Times New Roman"/>
              </a:rPr>
              <a:t>©Maja Vasilijević</a:t>
            </a:r>
            <a:endParaRPr i="1" dirty="0">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endParaRPr lang="en-US"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dirty="0" smtClean="0">
                <a:solidFill>
                  <a:schemeClr val="dk1"/>
                </a:solidFill>
                <a:latin typeface="Arial" panose="020B0604020202020204" pitchFamily="34" charset="0"/>
                <a:ea typeface="Times New Roman"/>
                <a:cs typeface="Arial" panose="020B0604020202020204" pitchFamily="34" charset="0"/>
                <a:sym typeface="Times New Roman"/>
              </a:rPr>
              <a:t>Now that benefits</a:t>
            </a: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 have been addressed, move on to challenges.</a:t>
            </a:r>
            <a:endParaRPr lang="en-US"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endParaRPr lang="en-US"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b="1" dirty="0" smtClean="0">
                <a:solidFill>
                  <a:schemeClr val="dk1"/>
                </a:solidFill>
                <a:latin typeface="Arial" panose="020B0604020202020204" pitchFamily="34" charset="0"/>
                <a:ea typeface="Times New Roman"/>
                <a:cs typeface="Arial" panose="020B0604020202020204" pitchFamily="34" charset="0"/>
                <a:sym typeface="Times New Roman"/>
              </a:rPr>
              <a:t>Discussion</a:t>
            </a:r>
          </a:p>
          <a:p>
            <a:pPr marL="0" lvl="0" indent="0" rtl="0">
              <a:lnSpc>
                <a:spcPct val="115000"/>
              </a:lnSpc>
              <a:spcBef>
                <a:spcPts val="0"/>
              </a:spcBef>
              <a:spcAft>
                <a:spcPts val="0"/>
              </a:spcAft>
              <a:buNone/>
            </a:pPr>
            <a:r>
              <a:rPr lang="en-US" dirty="0" smtClean="0">
                <a:solidFill>
                  <a:schemeClr val="dk1"/>
                </a:solidFill>
                <a:latin typeface="Arial" panose="020B0604020202020204" pitchFamily="34" charset="0"/>
                <a:ea typeface="Times New Roman"/>
                <a:cs typeface="Arial" panose="020B0604020202020204" pitchFamily="34" charset="0"/>
                <a:sym typeface="Times New Roman"/>
              </a:rPr>
              <a:t>Use this</a:t>
            </a: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 slide to start a discussion. Ask learners to brainstorm:</a:t>
            </a:r>
          </a:p>
          <a:p>
            <a:pPr marL="0" lvl="0" indent="0" rtl="0">
              <a:lnSpc>
                <a:spcPct val="115000"/>
              </a:lnSpc>
              <a:spcBef>
                <a:spcPts val="0"/>
              </a:spcBef>
              <a:spcAft>
                <a:spcPts val="0"/>
              </a:spcAft>
              <a:buNone/>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What are the main challenges for transboundary conservation? What makes transboundary conservation difficult?</a:t>
            </a:r>
          </a:p>
          <a:p>
            <a:pPr marL="0" lvl="0" indent="0" rtl="0">
              <a:lnSpc>
                <a:spcPct val="115000"/>
              </a:lnSpc>
              <a:spcBef>
                <a:spcPts val="0"/>
              </a:spcBef>
              <a:spcAft>
                <a:spcPts val="0"/>
              </a:spcAft>
              <a:buNone/>
            </a:pPr>
            <a:endParaRPr lang="en-US"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b="0" baseline="0" dirty="0" smtClean="0">
                <a:solidFill>
                  <a:schemeClr val="dk1"/>
                </a:solidFill>
                <a:latin typeface="Arial" panose="020B0604020202020204" pitchFamily="34" charset="0"/>
                <a:ea typeface="Times New Roman"/>
                <a:cs typeface="Arial" panose="020B0604020202020204" pitchFamily="34" charset="0"/>
                <a:sym typeface="Times New Roman"/>
              </a:rPr>
              <a:t>Process</a:t>
            </a:r>
            <a:endParaRPr lang="hr-HR" b="0"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lvl="0"/>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If there is time, ask learners to write down challenges on cards. Then have each participant share answers.</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lvl="0"/>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Option 1: Pause the slideshow and takes notes on the slide itself to record learner’s responses. Duplicate the slide if you need more space. Afterwards, responses can be shared with learners.</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lvl="0"/>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Option 2: Tape the cards learners have filled out onto the wall or a board.</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lvl="0"/>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Option 3: Take notes on a flipchart of whiteboard.</a:t>
            </a:r>
          </a:p>
          <a:p>
            <a:pPr marL="0" lvl="0" indent="0" rtl="0">
              <a:lnSpc>
                <a:spcPct val="115000"/>
              </a:lnSpc>
              <a:spcBef>
                <a:spcPts val="0"/>
              </a:spcBef>
              <a:spcAft>
                <a:spcPts val="0"/>
              </a:spcAft>
              <a:buNone/>
            </a:pPr>
            <a:endParaRPr lang="en-US"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r>
              <a:rPr lang="en-US" dirty="0" smtClean="0">
                <a:solidFill>
                  <a:schemeClr val="dk1"/>
                </a:solidFill>
                <a:latin typeface="Arial" panose="020B0604020202020204" pitchFamily="34" charset="0"/>
                <a:ea typeface="Times New Roman"/>
                <a:cs typeface="Arial" panose="020B0604020202020204" pitchFamily="34" charset="0"/>
                <a:sym typeface="Times New Roman"/>
              </a:rPr>
              <a:t>After</a:t>
            </a: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 brainstorming, discuss the answers. How many agree with each challenge? Have any participants experienced these challenges? How did they overcome them?</a:t>
            </a:r>
          </a:p>
        </p:txBody>
      </p:sp>
    </p:spTree>
    <p:extLst>
      <p:ext uri="{BB962C8B-B14F-4D97-AF65-F5344CB8AC3E}">
        <p14:creationId xmlns:p14="http://schemas.microsoft.com/office/powerpoint/2010/main" val="68662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fb5a9a911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fb5a9a91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i="1" dirty="0" smtClean="0">
                <a:latin typeface="Arial" panose="020B0604020202020204" pitchFamily="34" charset="0"/>
                <a:ea typeface="Times New Roman"/>
                <a:cs typeface="Arial" panose="020B0604020202020204" pitchFamily="34" charset="0"/>
                <a:sym typeface="Times New Roman"/>
              </a:rPr>
              <a:t>Photo Credit: Landscapes of Dauria (</a:t>
            </a:r>
            <a:r>
              <a:rPr lang="hr-HR" i="1" dirty="0" smtClean="0">
                <a:latin typeface="Arial" panose="020B0604020202020204" pitchFamily="34" charset="0"/>
                <a:ea typeface="Times New Roman"/>
                <a:cs typeface="Arial" panose="020B0604020202020204" pitchFamily="34" charset="0"/>
                <a:sym typeface="Times New Roman"/>
              </a:rPr>
              <a:t>Russia</a:t>
            </a:r>
            <a:r>
              <a:rPr lang="en-GB" i="1" dirty="0" smtClean="0">
                <a:latin typeface="Arial" panose="020B0604020202020204" pitchFamily="34" charset="0"/>
                <a:ea typeface="Times New Roman"/>
                <a:cs typeface="Arial" panose="020B0604020202020204" pitchFamily="34" charset="0"/>
                <a:sym typeface="Times New Roman"/>
              </a:rPr>
              <a:t>) ©Maja Vasilijević</a:t>
            </a:r>
            <a:r>
              <a:rPr lang="hr-HR" i="1" dirty="0" smtClean="0">
                <a:latin typeface="Arial" panose="020B0604020202020204" pitchFamily="34" charset="0"/>
                <a:ea typeface="Times New Roman"/>
                <a:cs typeface="Arial" panose="020B0604020202020204" pitchFamily="34" charset="0"/>
                <a:sym typeface="Times New Roman"/>
              </a:rPr>
              <a:t> (top)</a:t>
            </a:r>
            <a:r>
              <a:rPr lang="en-GB" i="1" baseline="0" dirty="0" smtClean="0">
                <a:latin typeface="Arial" panose="020B0604020202020204" pitchFamily="34" charset="0"/>
                <a:ea typeface="Times New Roman"/>
                <a:cs typeface="Arial" panose="020B0604020202020204" pitchFamily="34" charset="0"/>
                <a:sym typeface="Times New Roman"/>
              </a:rPr>
              <a:t>; Landscapes of Dauria: Winter in the Daursky Reserve (the northern shore of </a:t>
            </a:r>
            <a:r>
              <a:rPr lang="en-GB" i="1" baseline="0" dirty="0" err="1" smtClean="0">
                <a:latin typeface="Arial" panose="020B0604020202020204" pitchFamily="34" charset="0"/>
                <a:ea typeface="Times New Roman"/>
                <a:cs typeface="Arial" panose="020B0604020202020204" pitchFamily="34" charset="0"/>
                <a:sym typeface="Times New Roman"/>
              </a:rPr>
              <a:t>Zun</a:t>
            </a:r>
            <a:r>
              <a:rPr lang="en-GB" i="1" baseline="0" dirty="0" smtClean="0">
                <a:latin typeface="Arial" panose="020B0604020202020204" pitchFamily="34" charset="0"/>
                <a:ea typeface="Times New Roman"/>
                <a:cs typeface="Arial" panose="020B0604020202020204" pitchFamily="34" charset="0"/>
                <a:sym typeface="Times New Roman"/>
              </a:rPr>
              <a:t>-Torey lake) ©</a:t>
            </a:r>
            <a:r>
              <a:rPr lang="en-GB" i="1" dirty="0" err="1" smtClean="0"/>
              <a:t>V.Kirilyuk</a:t>
            </a:r>
            <a:r>
              <a:rPr lang="hr-HR" i="1" dirty="0" smtClean="0"/>
              <a:t> (bottom)</a:t>
            </a:r>
            <a:endParaRPr lang="en-GB" i="1" dirty="0" smtClean="0">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Clr>
                <a:srgbClr val="000000"/>
              </a:buClr>
              <a:buSzPts val="1100"/>
              <a:buFont typeface="Arial"/>
              <a:buNone/>
            </a:pPr>
            <a:endParaRPr lang="hr-HR" i="1" dirty="0" smtClean="0">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Clr>
                <a:srgbClr val="000000"/>
              </a:buClr>
              <a:buSzPts val="1100"/>
              <a:buFont typeface="Arial"/>
              <a:buNone/>
            </a:pPr>
            <a:r>
              <a:rPr lang="hr-HR" b="1" i="0" dirty="0" smtClean="0">
                <a:latin typeface="Arial" panose="020B0604020202020204" pitchFamily="34" charset="0"/>
                <a:ea typeface="Times New Roman"/>
                <a:cs typeface="Arial" panose="020B0604020202020204" pitchFamily="34" charset="0"/>
                <a:sym typeface="Times New Roman"/>
              </a:rPr>
              <a:t>Challenges in transboundary</a:t>
            </a:r>
            <a:r>
              <a:rPr lang="hr-HR" b="1" i="0" baseline="0" dirty="0" smtClean="0">
                <a:latin typeface="Arial" panose="020B0604020202020204" pitchFamily="34" charset="0"/>
                <a:ea typeface="Times New Roman"/>
                <a:cs typeface="Arial" panose="020B0604020202020204" pitchFamily="34" charset="0"/>
                <a:sym typeface="Times New Roman"/>
              </a:rPr>
              <a:t> conservation</a:t>
            </a:r>
            <a:endParaRPr lang="en-US" b="1" i="0" dirty="0" smtClean="0">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dirty="0" smtClean="0">
                <a:latin typeface="Arial" panose="020B0604020202020204" pitchFamily="34" charset="0"/>
                <a:ea typeface="Times New Roman"/>
                <a:cs typeface="Arial" panose="020B0604020202020204" pitchFamily="34" charset="0"/>
                <a:sym typeface="Times New Roman"/>
              </a:rPr>
              <a:t>There can be many challenges in</a:t>
            </a:r>
            <a:r>
              <a:rPr lang="en-US" baseline="0" dirty="0" smtClean="0">
                <a:latin typeface="Arial" panose="020B0604020202020204" pitchFamily="34" charset="0"/>
                <a:ea typeface="Times New Roman"/>
                <a:cs typeface="Arial" panose="020B0604020202020204" pitchFamily="34" charset="0"/>
                <a:sym typeface="Times New Roman"/>
              </a:rPr>
              <a:t> transboundary conservation. </a:t>
            </a:r>
            <a:r>
              <a:rPr lang="hr-HR" baseline="0" dirty="0" smtClean="0">
                <a:latin typeface="Arial" panose="020B0604020202020204" pitchFamily="34" charset="0"/>
                <a:ea typeface="Times New Roman"/>
                <a:cs typeface="Arial" panose="020B0604020202020204" pitchFamily="34" charset="0"/>
                <a:sym typeface="Times New Roman"/>
              </a:rPr>
              <a:t>The following are some that may be common</a:t>
            </a:r>
            <a:r>
              <a:rPr lang="en-US" baseline="0" dirty="0" smtClean="0">
                <a:latin typeface="Arial" panose="020B0604020202020204" pitchFamily="34" charset="0"/>
                <a:ea typeface="Times New Roman"/>
                <a:cs typeface="Arial" panose="020B0604020202020204" pitchFamily="34" charset="0"/>
                <a:sym typeface="Times New Roman"/>
              </a:rPr>
              <a:t>:</a:t>
            </a:r>
            <a:endParaRPr lang="en-GB"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Char char="●"/>
            </a:pPr>
            <a:r>
              <a:rPr lang="hr-HR" sz="1100" dirty="0" smtClean="0">
                <a:solidFill>
                  <a:schemeClr val="tx1"/>
                </a:solidFill>
                <a:latin typeface="Arial" panose="020B0604020202020204" pitchFamily="34" charset="0"/>
                <a:cs typeface="Arial" panose="020B0604020202020204" pitchFamily="34" charset="0"/>
              </a:rPr>
              <a:t>Different languages</a:t>
            </a:r>
          </a:p>
          <a:p>
            <a:pPr marL="457200" lvl="0" indent="-298450" rtl="0">
              <a:lnSpc>
                <a:spcPct val="115000"/>
              </a:lnSpc>
              <a:spcBef>
                <a:spcPts val="0"/>
              </a:spcBef>
              <a:spcAft>
                <a:spcPts val="0"/>
              </a:spcAft>
              <a:buClr>
                <a:schemeClr val="dk1"/>
              </a:buClr>
              <a:buSzPts val="1100"/>
              <a:buChar char="●"/>
            </a:pPr>
            <a:r>
              <a:rPr lang="hr-HR" sz="1100" dirty="0" smtClean="0">
                <a:solidFill>
                  <a:schemeClr val="tx1"/>
                </a:solidFill>
                <a:latin typeface="Arial" panose="020B0604020202020204" pitchFamily="34" charset="0"/>
                <a:cs typeface="Arial" panose="020B0604020202020204" pitchFamily="34" charset="0"/>
              </a:rPr>
              <a:t>Cultural differences</a:t>
            </a:r>
          </a:p>
          <a:p>
            <a:pPr marL="457200" lvl="0" indent="-298450" rtl="0">
              <a:lnSpc>
                <a:spcPct val="115000"/>
              </a:lnSpc>
              <a:spcBef>
                <a:spcPts val="0"/>
              </a:spcBef>
              <a:spcAft>
                <a:spcPts val="0"/>
              </a:spcAft>
              <a:buClr>
                <a:schemeClr val="dk1"/>
              </a:buClr>
              <a:buSzPts val="1100"/>
              <a:buChar char="●"/>
            </a:pPr>
            <a:r>
              <a:rPr lang="en-GB" sz="1100" dirty="0" smtClean="0">
                <a:solidFill>
                  <a:schemeClr val="tx1"/>
                </a:solidFill>
                <a:latin typeface="Arial" panose="020B0604020202020204" pitchFamily="34" charset="0"/>
                <a:cs typeface="Arial" panose="020B0604020202020204" pitchFamily="34" charset="0"/>
              </a:rPr>
              <a:t>Politic</a:t>
            </a:r>
            <a:r>
              <a:rPr lang="hr-HR" sz="1100" dirty="0" smtClean="0">
                <a:solidFill>
                  <a:schemeClr val="tx1"/>
                </a:solidFill>
                <a:latin typeface="Arial" panose="020B0604020202020204" pitchFamily="34" charset="0"/>
                <a:cs typeface="Arial" panose="020B0604020202020204" pitchFamily="34" charset="0"/>
              </a:rPr>
              <a:t>al indifference</a:t>
            </a:r>
          </a:p>
          <a:p>
            <a:pPr marL="457200" lvl="0" indent="-298450" rtl="0">
              <a:lnSpc>
                <a:spcPct val="115000"/>
              </a:lnSpc>
              <a:spcBef>
                <a:spcPts val="0"/>
              </a:spcBef>
              <a:spcAft>
                <a:spcPts val="0"/>
              </a:spcAft>
              <a:buClr>
                <a:schemeClr val="dk1"/>
              </a:buClr>
              <a:buSzPts val="1100"/>
              <a:buChar char="●"/>
            </a:pPr>
            <a:r>
              <a:rPr lang="hr-HR" sz="1100" dirty="0" smtClean="0">
                <a:solidFill>
                  <a:schemeClr val="tx1"/>
                </a:solidFill>
                <a:latin typeface="Arial" panose="020B0604020202020204" pitchFamily="34" charset="0"/>
                <a:cs typeface="Arial" panose="020B0604020202020204" pitchFamily="34" charset="0"/>
              </a:rPr>
              <a:t>Differences in l</a:t>
            </a:r>
            <a:r>
              <a:rPr lang="en-GB" sz="1100" dirty="0" smtClean="0">
                <a:solidFill>
                  <a:schemeClr val="tx1"/>
                </a:solidFill>
                <a:latin typeface="Arial" panose="020B0604020202020204" pitchFamily="34" charset="0"/>
                <a:cs typeface="Arial" panose="020B0604020202020204" pitchFamily="34" charset="0"/>
              </a:rPr>
              <a:t>aw</a:t>
            </a:r>
            <a:endParaRPr lang="hr-HR" sz="1100" dirty="0" smtClean="0">
              <a:solidFill>
                <a:schemeClr val="tx1"/>
              </a:solidFill>
              <a:latin typeface="Arial" panose="020B0604020202020204" pitchFamily="34" charset="0"/>
              <a:cs typeface="Arial" panose="020B0604020202020204" pitchFamily="34" charset="0"/>
            </a:endParaRPr>
          </a:p>
          <a:p>
            <a:pPr marL="457200" lvl="0" indent="-298450" rtl="0">
              <a:lnSpc>
                <a:spcPct val="115000"/>
              </a:lnSpc>
              <a:spcBef>
                <a:spcPts val="0"/>
              </a:spcBef>
              <a:spcAft>
                <a:spcPts val="0"/>
              </a:spcAft>
              <a:buClr>
                <a:schemeClr val="dk1"/>
              </a:buClr>
              <a:buSzPts val="1100"/>
              <a:buChar char="●"/>
            </a:pPr>
            <a:r>
              <a:rPr lang="hr-HR" sz="1100" dirty="0" smtClean="0">
                <a:solidFill>
                  <a:schemeClr val="tx1"/>
                </a:solidFill>
                <a:latin typeface="Arial" panose="020B0604020202020204" pitchFamily="34" charset="0"/>
                <a:cs typeface="Arial" panose="020B0604020202020204" pitchFamily="34" charset="0"/>
              </a:rPr>
              <a:t>Different level of economic</a:t>
            </a:r>
            <a:r>
              <a:rPr lang="en-GB" sz="1100" dirty="0" smtClean="0">
                <a:solidFill>
                  <a:schemeClr val="tx1"/>
                </a:solidFill>
                <a:latin typeface="Arial" panose="020B0604020202020204" pitchFamily="34" charset="0"/>
                <a:cs typeface="Arial" panose="020B0604020202020204" pitchFamily="34" charset="0"/>
              </a:rPr>
              <a:t> development</a:t>
            </a:r>
            <a:endParaRPr lang="hr-HR" sz="1100" dirty="0" smtClean="0">
              <a:solidFill>
                <a:schemeClr val="tx1"/>
              </a:solidFill>
              <a:latin typeface="Arial" panose="020B0604020202020204" pitchFamily="34" charset="0"/>
              <a:cs typeface="Arial" panose="020B0604020202020204" pitchFamily="34" charset="0"/>
            </a:endParaRPr>
          </a:p>
          <a:p>
            <a:pPr marL="457200" lvl="0" indent="-298450" rtl="0">
              <a:lnSpc>
                <a:spcPct val="115000"/>
              </a:lnSpc>
              <a:spcBef>
                <a:spcPts val="0"/>
              </a:spcBef>
              <a:spcAft>
                <a:spcPts val="0"/>
              </a:spcAft>
              <a:buClr>
                <a:schemeClr val="dk1"/>
              </a:buClr>
              <a:buSzPts val="1100"/>
              <a:buChar char="●"/>
            </a:pPr>
            <a:r>
              <a:rPr lang="hr-HR" sz="1100" dirty="0" smtClean="0">
                <a:solidFill>
                  <a:schemeClr val="tx1"/>
                </a:solidFill>
                <a:latin typeface="Arial" panose="020B0604020202020204" pitchFamily="34" charset="0"/>
                <a:cs typeface="Arial" panose="020B0604020202020204" pitchFamily="34" charset="0"/>
              </a:rPr>
              <a:t>Unequal resources </a:t>
            </a:r>
            <a:r>
              <a:rPr lang="en-GB" sz="1100" dirty="0" smtClean="0">
                <a:solidFill>
                  <a:schemeClr val="tx1"/>
                </a:solidFill>
                <a:latin typeface="Arial" panose="020B0604020202020204" pitchFamily="34" charset="0"/>
                <a:cs typeface="Arial" panose="020B0604020202020204" pitchFamily="34" charset="0"/>
              </a:rPr>
              <a:t>&amp; capacity</a:t>
            </a:r>
            <a:endParaRPr lang="hr-HR" sz="1100" dirty="0" smtClean="0">
              <a:solidFill>
                <a:schemeClr val="tx1"/>
              </a:solidFill>
              <a:latin typeface="Arial" panose="020B0604020202020204" pitchFamily="34" charset="0"/>
              <a:cs typeface="Arial" panose="020B0604020202020204" pitchFamily="34" charset="0"/>
            </a:endParaRPr>
          </a:p>
          <a:p>
            <a:pPr marL="457200" lvl="0" indent="-298450" rtl="0">
              <a:lnSpc>
                <a:spcPct val="115000"/>
              </a:lnSpc>
              <a:spcBef>
                <a:spcPts val="0"/>
              </a:spcBef>
              <a:spcAft>
                <a:spcPts val="0"/>
              </a:spcAft>
              <a:buClr>
                <a:schemeClr val="dk1"/>
              </a:buClr>
              <a:buSzPts val="1100"/>
              <a:buChar char="●"/>
            </a:pPr>
            <a:r>
              <a:rPr lang="hr-HR" sz="1100" dirty="0" smtClean="0">
                <a:solidFill>
                  <a:schemeClr val="tx1"/>
                </a:solidFill>
                <a:latin typeface="Arial" panose="020B0604020202020204" pitchFamily="34" charset="0"/>
                <a:cs typeface="Arial" panose="020B0604020202020204" pitchFamily="34" charset="0"/>
              </a:rPr>
              <a:t>Unequal professional </a:t>
            </a:r>
            <a:r>
              <a:rPr lang="en-GB" sz="1100" dirty="0" smtClean="0">
                <a:solidFill>
                  <a:schemeClr val="tx1"/>
                </a:solidFill>
                <a:latin typeface="Arial" panose="020B0604020202020204" pitchFamily="34" charset="0"/>
                <a:cs typeface="Arial" panose="020B0604020202020204" pitchFamily="34" charset="0"/>
              </a:rPr>
              <a:t>standards</a:t>
            </a:r>
            <a:endParaRPr lang="hr-HR" sz="1100" dirty="0" smtClean="0">
              <a:solidFill>
                <a:schemeClr val="tx1"/>
              </a:solidFill>
              <a:latin typeface="Arial" panose="020B0604020202020204" pitchFamily="34" charset="0"/>
              <a:cs typeface="Arial" panose="020B0604020202020204" pitchFamily="34" charset="0"/>
            </a:endParaRPr>
          </a:p>
          <a:p>
            <a:pPr marL="457200" lvl="0" indent="-298450" rtl="0">
              <a:lnSpc>
                <a:spcPct val="115000"/>
              </a:lnSpc>
              <a:spcBef>
                <a:spcPts val="0"/>
              </a:spcBef>
              <a:spcAft>
                <a:spcPts val="0"/>
              </a:spcAft>
              <a:buClr>
                <a:schemeClr val="dk1"/>
              </a:buClr>
              <a:buSzPts val="1100"/>
              <a:buChar char="●"/>
            </a:pPr>
            <a:r>
              <a:rPr lang="hr-HR" sz="1100" dirty="0" smtClean="0">
                <a:solidFill>
                  <a:schemeClr val="tx1"/>
                </a:solidFill>
                <a:latin typeface="Arial" panose="020B0604020202020204" pitchFamily="34" charset="0"/>
                <a:cs typeface="Arial" panose="020B0604020202020204" pitchFamily="34" charset="0"/>
              </a:rPr>
              <a:t>Undetermined vision and intangible goals</a:t>
            </a:r>
          </a:p>
          <a:p>
            <a:pPr marL="457200" lvl="0" indent="-298450" rtl="0">
              <a:lnSpc>
                <a:spcPct val="115000"/>
              </a:lnSpc>
              <a:spcBef>
                <a:spcPts val="0"/>
              </a:spcBef>
              <a:spcAft>
                <a:spcPts val="0"/>
              </a:spcAft>
              <a:buClr>
                <a:schemeClr val="dk1"/>
              </a:buClr>
              <a:buSzPts val="1100"/>
              <a:buChar char="●"/>
            </a:pPr>
            <a:r>
              <a:rPr lang="hr-HR" sz="1100" dirty="0" smtClean="0">
                <a:solidFill>
                  <a:schemeClr val="tx1"/>
                </a:solidFill>
                <a:latin typeface="Arial" panose="020B0604020202020204" pitchFamily="34" charset="0"/>
                <a:cs typeface="Arial" panose="020B0604020202020204" pitchFamily="34" charset="0"/>
              </a:rPr>
              <a:t>Poor communication </a:t>
            </a:r>
          </a:p>
          <a:p>
            <a:pPr marL="457200" lvl="0" indent="-298450" rtl="0">
              <a:lnSpc>
                <a:spcPct val="115000"/>
              </a:lnSpc>
              <a:spcBef>
                <a:spcPts val="0"/>
              </a:spcBef>
              <a:spcAft>
                <a:spcPts val="0"/>
              </a:spcAft>
              <a:buClr>
                <a:schemeClr val="dk1"/>
              </a:buClr>
              <a:buSzPts val="1100"/>
              <a:buChar char="●"/>
            </a:pPr>
            <a:r>
              <a:rPr lang="hr-HR" sz="1100" dirty="0" smtClean="0">
                <a:solidFill>
                  <a:schemeClr val="tx1"/>
                </a:solidFill>
                <a:latin typeface="Arial" panose="020B0604020202020204" pitchFamily="34" charset="0"/>
                <a:cs typeface="Arial" panose="020B0604020202020204" pitchFamily="34" charset="0"/>
              </a:rPr>
              <a:t>Lack of commitment</a:t>
            </a:r>
          </a:p>
          <a:p>
            <a:pPr marL="457200" lvl="0" indent="-298450" rtl="0">
              <a:lnSpc>
                <a:spcPct val="115000"/>
              </a:lnSpc>
              <a:spcBef>
                <a:spcPts val="0"/>
              </a:spcBef>
              <a:spcAft>
                <a:spcPts val="0"/>
              </a:spcAft>
              <a:buClr>
                <a:schemeClr val="dk1"/>
              </a:buClr>
              <a:buSzPts val="1100"/>
              <a:buChar char="●"/>
            </a:pPr>
            <a:r>
              <a:rPr lang="hr-HR" sz="1100" dirty="0" smtClean="0">
                <a:solidFill>
                  <a:schemeClr val="tx1"/>
                </a:solidFill>
                <a:latin typeface="Arial" panose="020B0604020202020204" pitchFamily="34" charset="0"/>
                <a:cs typeface="Arial" panose="020B0604020202020204" pitchFamily="34" charset="0"/>
              </a:rPr>
              <a:t>Lack of cooperative spirit</a:t>
            </a:r>
          </a:p>
          <a:p>
            <a:pPr marL="457200" lvl="0" indent="-298450" rtl="0">
              <a:lnSpc>
                <a:spcPct val="115000"/>
              </a:lnSpc>
              <a:spcBef>
                <a:spcPts val="0"/>
              </a:spcBef>
              <a:spcAft>
                <a:spcPts val="0"/>
              </a:spcAft>
              <a:buClr>
                <a:schemeClr val="dk1"/>
              </a:buClr>
              <a:buSzPts val="1100"/>
              <a:buChar char="●"/>
            </a:pPr>
            <a:r>
              <a:rPr lang="en-GB" sz="1100" dirty="0" smtClean="0">
                <a:solidFill>
                  <a:schemeClr val="tx1"/>
                </a:solidFill>
                <a:latin typeface="Arial" panose="020B0604020202020204" pitchFamily="34" charset="0"/>
                <a:cs typeface="Arial" panose="020B0604020202020204" pitchFamily="34" charset="0"/>
              </a:rPr>
              <a:t>Need</a:t>
            </a:r>
            <a:r>
              <a:rPr lang="hr-HR" sz="1100" dirty="0" smtClean="0">
                <a:solidFill>
                  <a:schemeClr val="tx1"/>
                </a:solidFill>
                <a:latin typeface="Arial" panose="020B0604020202020204" pitchFamily="34" charset="0"/>
                <a:cs typeface="Arial" panose="020B0604020202020204" pitchFamily="34" charset="0"/>
              </a:rPr>
              <a:t> for</a:t>
            </a:r>
            <a:r>
              <a:rPr lang="en-GB" sz="1100" dirty="0" smtClean="0">
                <a:solidFill>
                  <a:schemeClr val="tx1"/>
                </a:solidFill>
                <a:latin typeface="Arial" panose="020B0604020202020204" pitchFamily="34" charset="0"/>
                <a:cs typeface="Arial" panose="020B0604020202020204" pitchFamily="34" charset="0"/>
              </a:rPr>
              <a:t> </a:t>
            </a:r>
            <a:r>
              <a:rPr lang="hr-HR" sz="1100" dirty="0" smtClean="0">
                <a:solidFill>
                  <a:schemeClr val="tx1"/>
                </a:solidFill>
                <a:latin typeface="Arial" panose="020B0604020202020204" pitchFamily="34" charset="0"/>
                <a:cs typeface="Arial" panose="020B0604020202020204" pitchFamily="34" charset="0"/>
              </a:rPr>
              <a:t>increased</a:t>
            </a:r>
            <a:r>
              <a:rPr lang="en-GB" sz="1100" dirty="0" smtClean="0">
                <a:solidFill>
                  <a:schemeClr val="tx1"/>
                </a:solidFill>
                <a:latin typeface="Arial" panose="020B0604020202020204" pitchFamily="34" charset="0"/>
                <a:cs typeface="Arial" panose="020B0604020202020204" pitchFamily="34" charset="0"/>
              </a:rPr>
              <a:t> coordination</a:t>
            </a:r>
            <a:endParaRPr lang="hr-HR" sz="1100" dirty="0" smtClean="0">
              <a:solidFill>
                <a:schemeClr val="tx1"/>
              </a:solidFill>
              <a:latin typeface="Arial" panose="020B0604020202020204" pitchFamily="34" charset="0"/>
              <a:cs typeface="Arial" panose="020B0604020202020204" pitchFamily="34" charset="0"/>
            </a:endParaRPr>
          </a:p>
          <a:p>
            <a:pPr marL="457200" lvl="0" indent="-298450" rtl="0">
              <a:lnSpc>
                <a:spcPct val="115000"/>
              </a:lnSpc>
              <a:spcBef>
                <a:spcPts val="0"/>
              </a:spcBef>
              <a:spcAft>
                <a:spcPts val="0"/>
              </a:spcAft>
              <a:buClr>
                <a:schemeClr val="dk1"/>
              </a:buClr>
              <a:buSzPts val="1100"/>
              <a:buChar char="●"/>
            </a:pPr>
            <a:r>
              <a:rPr lang="en-GB" sz="1100" dirty="0" smtClean="0">
                <a:solidFill>
                  <a:schemeClr val="tx1"/>
                </a:solidFill>
                <a:latin typeface="Arial" panose="020B0604020202020204" pitchFamily="34" charset="0"/>
                <a:cs typeface="Arial" panose="020B0604020202020204" pitchFamily="34" charset="0"/>
              </a:rPr>
              <a:t>Inaccessible terrain</a:t>
            </a:r>
            <a:r>
              <a:rPr lang="hr-HR" sz="1100" dirty="0" smtClean="0">
                <a:solidFill>
                  <a:schemeClr val="tx1"/>
                </a:solidFill>
                <a:latin typeface="Arial" panose="020B0604020202020204" pitchFamily="34" charset="0"/>
                <a:cs typeface="Arial" panose="020B0604020202020204" pitchFamily="34" charset="0"/>
              </a:rPr>
              <a:t> – e.g. mountainous landscape</a:t>
            </a:r>
            <a:endParaRPr lang="en-GB" sz="1100" dirty="0" smtClean="0">
              <a:solidFill>
                <a:schemeClr val="tx1"/>
              </a:solidFill>
              <a:latin typeface="Arial" panose="020B0604020202020204" pitchFamily="34" charset="0"/>
              <a:cs typeface="Arial" panose="020B0604020202020204" pitchFamily="34" charset="0"/>
            </a:endParaRPr>
          </a:p>
          <a:p>
            <a:pPr marL="0" lvl="0" indent="0">
              <a:spcBef>
                <a:spcPts val="0"/>
              </a:spcBef>
              <a:spcAft>
                <a:spcPts val="0"/>
              </a:spcAft>
              <a:buClr>
                <a:srgbClr val="000000"/>
              </a:buClr>
              <a:buSzPts val="1100"/>
              <a:buFont typeface="Arial"/>
              <a:buNone/>
            </a:pPr>
            <a:endParaRPr lang="en-US" i="1" dirty="0" smtClean="0">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Clr>
                <a:srgbClr val="000000"/>
              </a:buClr>
              <a:buSzPts val="1100"/>
              <a:buFont typeface="Arial"/>
              <a:buNone/>
            </a:pPr>
            <a:r>
              <a:rPr lang="en-US" i="0" dirty="0" smtClean="0">
                <a:latin typeface="Arial" panose="020B0604020202020204" pitchFamily="34" charset="0"/>
                <a:ea typeface="Times New Roman"/>
                <a:cs typeface="Arial" panose="020B0604020202020204" pitchFamily="34" charset="0"/>
                <a:sym typeface="Times New Roman"/>
              </a:rPr>
              <a:t>Use</a:t>
            </a:r>
            <a:r>
              <a:rPr lang="en-US" i="0" baseline="0" dirty="0" smtClean="0">
                <a:latin typeface="Arial" panose="020B0604020202020204" pitchFamily="34" charset="0"/>
                <a:ea typeface="Times New Roman"/>
                <a:cs typeface="Arial" panose="020B0604020202020204" pitchFamily="34" charset="0"/>
                <a:sym typeface="Times New Roman"/>
              </a:rPr>
              <a:t> this slide to check against the answers from the last slide.</a:t>
            </a:r>
            <a:endParaRPr lang="hr-HR" i="0" baseline="0" dirty="0" smtClean="0">
              <a:latin typeface="Arial" panose="020B0604020202020204" pitchFamily="34" charset="0"/>
              <a:ea typeface="Times New Roman"/>
              <a:cs typeface="Arial" panose="020B0604020202020204" pitchFamily="34" charset="0"/>
              <a:sym typeface="Times New Roman"/>
            </a:endParaRPr>
          </a:p>
          <a:p>
            <a:pPr lvl="0"/>
            <a:r>
              <a:rPr lang="en-US" i="0" baseline="0" dirty="0" smtClean="0">
                <a:latin typeface="Arial" panose="020B0604020202020204" pitchFamily="34" charset="0"/>
                <a:ea typeface="Times New Roman"/>
                <a:cs typeface="Arial" panose="020B0604020202020204" pitchFamily="34" charset="0"/>
                <a:sym typeface="Times New Roman"/>
              </a:rPr>
              <a:t>Did the participants brainstorm any challenges that are not mentioned here?</a:t>
            </a:r>
            <a:endParaRPr lang="hr-HR" i="0" baseline="0" dirty="0" smtClean="0">
              <a:latin typeface="Arial" panose="020B0604020202020204" pitchFamily="34" charset="0"/>
              <a:ea typeface="Times New Roman"/>
              <a:cs typeface="Arial" panose="020B0604020202020204" pitchFamily="34" charset="0"/>
              <a:sym typeface="Times New Roman"/>
            </a:endParaRPr>
          </a:p>
          <a:p>
            <a:pPr lvl="0"/>
            <a:r>
              <a:rPr lang="en-US" i="0" baseline="0" dirty="0" smtClean="0">
                <a:latin typeface="Arial" panose="020B0604020202020204" pitchFamily="34" charset="0"/>
                <a:ea typeface="Times New Roman"/>
                <a:cs typeface="Arial" panose="020B0604020202020204" pitchFamily="34" charset="0"/>
                <a:sym typeface="Times New Roman"/>
              </a:rPr>
              <a:t>Are there any challenges here that the participants did not think of? Do they seem familiar to any of the participants?</a:t>
            </a:r>
          </a:p>
        </p:txBody>
      </p:sp>
    </p:spTree>
    <p:extLst>
      <p:ext uri="{BB962C8B-B14F-4D97-AF65-F5344CB8AC3E}">
        <p14:creationId xmlns:p14="http://schemas.microsoft.com/office/powerpoint/2010/main" val="2939171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fb5a9a911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fb5a9a91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Photo Credit: Landscapes of Dauria ©UNESCO / O. Goroshko</a:t>
            </a:r>
            <a:endParaRPr lang="en-GB" i="1" dirty="0" smtClean="0">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endParaRPr lang="hr-HR" dirty="0" smtClean="0">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r>
              <a:rPr lang="hr-HR" b="1" dirty="0" smtClean="0">
                <a:latin typeface="Arial" panose="020B0604020202020204" pitchFamily="34" charset="0"/>
                <a:ea typeface="Times New Roman"/>
                <a:cs typeface="Arial" panose="020B0604020202020204" pitchFamily="34" charset="0"/>
                <a:sym typeface="Times New Roman"/>
              </a:rPr>
              <a:t>International frameworks and approaches</a:t>
            </a:r>
            <a:endParaRPr lang="en-US" b="1" dirty="0" smtClean="0">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r>
              <a:rPr lang="en-US" dirty="0" smtClean="0">
                <a:latin typeface="Arial" panose="020B0604020202020204" pitchFamily="34" charset="0"/>
                <a:ea typeface="Times New Roman"/>
                <a:cs typeface="Arial" panose="020B0604020202020204" pitchFamily="34" charset="0"/>
                <a:sym typeface="Times New Roman"/>
              </a:rPr>
              <a:t>When engaging in a Transboundary Conservation Initiative, reference to relevant international and regional frameworks</a:t>
            </a:r>
            <a:r>
              <a:rPr lang="en-US" baseline="0" dirty="0" smtClean="0">
                <a:latin typeface="Arial" panose="020B0604020202020204" pitchFamily="34" charset="0"/>
                <a:ea typeface="Times New Roman"/>
                <a:cs typeface="Arial" panose="020B0604020202020204" pitchFamily="34" charset="0"/>
                <a:sym typeface="Times New Roman"/>
              </a:rPr>
              <a:t> may help in obtaining buy-in by elevating the international importance of the initiative, and may open additional sources of funding, e.g. from framework bodies such as MEA secretariats or from multilateral sources such as GEF.</a:t>
            </a:r>
            <a:endParaRPr lang="en-US" dirty="0" smtClean="0">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endParaRPr lang="en-GB" dirty="0" smtClean="0">
              <a:latin typeface="Arial" panose="020B0604020202020204" pitchFamily="34" charset="0"/>
              <a:ea typeface="Times New Roman"/>
              <a:cs typeface="Arial" panose="020B0604020202020204" pitchFamily="34" charset="0"/>
              <a:sym typeface="Times New Roman"/>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hr-HR" dirty="0" smtClean="0">
                <a:latin typeface="Arial" panose="020B0604020202020204" pitchFamily="34" charset="0"/>
                <a:ea typeface="Times New Roman"/>
                <a:cs typeface="Arial" panose="020B0604020202020204" pitchFamily="34" charset="0"/>
                <a:sym typeface="Times New Roman"/>
              </a:rPr>
              <a:t>There are</a:t>
            </a:r>
            <a:r>
              <a:rPr lang="hr-HR" baseline="0" dirty="0" smtClean="0">
                <a:latin typeface="Arial" panose="020B0604020202020204" pitchFamily="34" charset="0"/>
                <a:ea typeface="Times New Roman"/>
                <a:cs typeface="Arial" panose="020B0604020202020204" pitchFamily="34" charset="0"/>
                <a:sym typeface="Times New Roman"/>
              </a:rPr>
              <a:t> a number of international designations that promote, recognise and enable transboundary conservation approaches. </a:t>
            </a:r>
            <a:r>
              <a:rPr lang="en-US" baseline="0" dirty="0" smtClean="0">
                <a:latin typeface="Arial" panose="020B0604020202020204" pitchFamily="34" charset="0"/>
                <a:ea typeface="Times New Roman"/>
                <a:cs typeface="Arial" panose="020B0604020202020204" pitchFamily="34" charset="0"/>
                <a:sym typeface="Times New Roman"/>
              </a:rPr>
              <a:t>In addition to providing an impetus to transboundary conservation, these designations provide important guidance and standards which can promote sustainability</a:t>
            </a:r>
            <a:r>
              <a:rPr lang="hr-HR" baseline="0" dirty="0" smtClean="0">
                <a:solidFill>
                  <a:schemeClr val="dk1"/>
                </a:solidFill>
                <a:latin typeface="Arial" panose="020B0604020202020204" pitchFamily="34" charset="0"/>
                <a:ea typeface="Times New Roman"/>
                <a:cs typeface="Arial" panose="020B0604020202020204" pitchFamily="34" charset="0"/>
                <a:sym typeface="Times New Roman"/>
              </a:rPr>
              <a:t>.</a:t>
            </a:r>
            <a:endParaRPr lang="en-GB"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endParaRPr lang="en-GB"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Char char="●"/>
            </a:pPr>
            <a:r>
              <a:rPr lang="en-GB" sz="1100" b="0" i="0" u="none" strike="noStrike" cap="none" baseline="0" dirty="0" err="1" smtClean="0">
                <a:solidFill>
                  <a:srgbClr val="000000"/>
                </a:solidFill>
                <a:latin typeface="Arial" panose="020B0604020202020204" pitchFamily="34" charset="0"/>
                <a:ea typeface="Times New Roman"/>
                <a:cs typeface="Arial" panose="020B0604020202020204" pitchFamily="34" charset="0"/>
                <a:sym typeface="Times New Roman"/>
              </a:rPr>
              <a:t>Ramsar</a:t>
            </a:r>
            <a:r>
              <a:rPr lang="en-GB"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 Convention</a:t>
            </a:r>
            <a:endPar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endParaRPr>
          </a:p>
          <a:p>
            <a:pPr marL="914400" lvl="1" indent="-298450" rtl="0">
              <a:lnSpc>
                <a:spcPct val="115000"/>
              </a:lnSpc>
              <a:spcBef>
                <a:spcPts val="0"/>
              </a:spcBef>
              <a:spcAft>
                <a:spcPts val="0"/>
              </a:spcAft>
              <a:buClr>
                <a:schemeClr val="dk1"/>
              </a:buClr>
              <a:buSzPts val="1100"/>
              <a:buChar char="○"/>
            </a:pPr>
            <a:r>
              <a:rPr lang="en-GB" sz="1100" b="0" i="0" u="none" strike="noStrike" cap="none" dirty="0" smtClean="0">
                <a:solidFill>
                  <a:srgbClr val="000000"/>
                </a:solidFill>
                <a:latin typeface="Arial" panose="020B0604020202020204" pitchFamily="34" charset="0"/>
                <a:ea typeface="Times New Roman"/>
                <a:cs typeface="Arial" panose="020B0604020202020204" pitchFamily="34" charset="0"/>
                <a:sym typeface="Times New Roman"/>
              </a:rPr>
              <a:t>“The Contracting Parties shall consult with each other about implementing obligations arising from the Convention especially in the case of a wetland extending over the territories of more than one Contracting Party or where a water system is shared by Contracting Parties. They shall at the same time </a:t>
            </a:r>
            <a:r>
              <a:rPr lang="hr-HR" sz="1100" b="0" i="0" u="none" strike="noStrike" cap="none" dirty="0" smtClean="0">
                <a:solidFill>
                  <a:srgbClr val="000000"/>
                </a:solidFill>
                <a:latin typeface="Arial" panose="020B0604020202020204" pitchFamily="34" charset="0"/>
                <a:ea typeface="Times New Roman"/>
                <a:cs typeface="Arial" panose="020B0604020202020204" pitchFamily="34" charset="0"/>
                <a:sym typeface="Times New Roman"/>
              </a:rPr>
              <a:t>endeavour</a:t>
            </a:r>
            <a:r>
              <a:rPr lang="en-GB" sz="1100" b="0" i="0" u="none" strike="noStrike" cap="none" dirty="0" smtClean="0">
                <a:solidFill>
                  <a:srgbClr val="000000"/>
                </a:solidFill>
                <a:latin typeface="Arial" panose="020B0604020202020204" pitchFamily="34" charset="0"/>
                <a:ea typeface="Times New Roman"/>
                <a:cs typeface="Arial" panose="020B0604020202020204" pitchFamily="34" charset="0"/>
                <a:sym typeface="Times New Roman"/>
              </a:rPr>
              <a:t> to coordinate and support present and future policies and regulations concerning</a:t>
            </a:r>
            <a:r>
              <a:rPr lang="en-GB"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 the conservation of wetlands and their flora and fauna.</a:t>
            </a:r>
            <a:r>
              <a:rPr lang="en-GB" sz="1100" b="0" i="0" u="none" strike="noStrike" cap="none" dirty="0" smtClean="0">
                <a:solidFill>
                  <a:srgbClr val="000000"/>
                </a:solidFill>
                <a:latin typeface="Arial" panose="020B0604020202020204" pitchFamily="34" charset="0"/>
                <a:ea typeface="Times New Roman"/>
                <a:cs typeface="Arial" panose="020B0604020202020204" pitchFamily="34" charset="0"/>
                <a:sym typeface="Times New Roman"/>
              </a:rPr>
              <a:t>” (Art. 5).</a:t>
            </a:r>
            <a:endParaRPr lang="hr-HR" sz="1100" b="0" i="0" u="none" strike="noStrike" cap="none" dirty="0" smtClean="0">
              <a:solidFill>
                <a:srgbClr val="000000"/>
              </a:solidFill>
              <a:latin typeface="Arial" panose="020B0604020202020204" pitchFamily="34" charset="0"/>
              <a:ea typeface="Times New Roman"/>
              <a:cs typeface="Arial" panose="020B0604020202020204" pitchFamily="34" charset="0"/>
              <a:sym typeface="Times New Roman"/>
            </a:endParaRPr>
          </a:p>
          <a:p>
            <a:pPr marL="914400" lvl="1" indent="-298450" rtl="0">
              <a:lnSpc>
                <a:spcPct val="115000"/>
              </a:lnSpc>
              <a:spcBef>
                <a:spcPts val="0"/>
              </a:spcBef>
              <a:spcAft>
                <a:spcPts val="0"/>
              </a:spcAft>
              <a:buClr>
                <a:schemeClr val="dk1"/>
              </a:buClr>
              <a:buSzPts val="1100"/>
              <a:buChar char="○"/>
            </a:pPr>
            <a:r>
              <a:rPr lang="en-GB" sz="1100" b="0" i="0" u="none" strike="noStrike" cap="none" dirty="0" smtClean="0">
                <a:solidFill>
                  <a:srgbClr val="000000"/>
                </a:solidFill>
                <a:latin typeface="Arial" panose="020B0604020202020204" pitchFamily="34" charset="0"/>
                <a:ea typeface="Times New Roman"/>
                <a:cs typeface="Arial" panose="020B0604020202020204" pitchFamily="34" charset="0"/>
                <a:sym typeface="Times New Roman"/>
              </a:rPr>
              <a:t>Guidelines</a:t>
            </a:r>
            <a:r>
              <a:rPr lang="en-GB"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 for international cooperation providing for transboundary wetlands and river systems, extending to formal joint management arrangements or collaboration in the development and implementation of a management plan for the site (Ramsar COP 1999 VII.19).</a:t>
            </a:r>
            <a:endPar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endParaRPr>
          </a:p>
          <a:p>
            <a:pPr marL="914400" lvl="1" indent="-298450" rtl="0">
              <a:lnSpc>
                <a:spcPct val="115000"/>
              </a:lnSpc>
              <a:spcBef>
                <a:spcPts val="0"/>
              </a:spcBef>
              <a:spcAft>
                <a:spcPts val="0"/>
              </a:spcAft>
              <a:buClr>
                <a:schemeClr val="dk1"/>
              </a:buClr>
              <a:buSzPts val="1100"/>
              <a:buChar char="○"/>
            </a:pPr>
            <a:r>
              <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Integrated River Basin Management approach comprises transboundary issues. </a:t>
            </a:r>
            <a:endParaRPr lang="en-GB"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Char char="●"/>
            </a:pPr>
            <a:r>
              <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UNESCO </a:t>
            </a:r>
            <a:r>
              <a:rPr lang="en-GB"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World Heritage Convention</a:t>
            </a:r>
            <a:endPar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endParaRPr>
          </a:p>
          <a:p>
            <a:pPr marL="914400" lvl="1" indent="-298450" rtl="0">
              <a:lnSpc>
                <a:spcPct val="115000"/>
              </a:lnSpc>
              <a:spcBef>
                <a:spcPts val="0"/>
              </a:spcBef>
              <a:spcAft>
                <a:spcPts val="0"/>
              </a:spcAft>
              <a:buClr>
                <a:schemeClr val="dk1"/>
              </a:buClr>
              <a:buSzPts val="1100"/>
              <a:buChar char="○"/>
            </a:pPr>
            <a:r>
              <a:rPr lang="en-GB"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A nominated property may occur on the territory of States Parties having adjacent borders (UNESCO WHC Operational Guidelines 2013)</a:t>
            </a:r>
            <a:r>
              <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a:t>
            </a:r>
          </a:p>
          <a:p>
            <a:pPr marL="914400" lvl="1" indent="-298450" rtl="0">
              <a:lnSpc>
                <a:spcPct val="115000"/>
              </a:lnSpc>
              <a:spcBef>
                <a:spcPts val="0"/>
              </a:spcBef>
              <a:spcAft>
                <a:spcPts val="0"/>
              </a:spcAft>
              <a:buClr>
                <a:schemeClr val="dk1"/>
              </a:buClr>
              <a:buSzPts val="1100"/>
              <a:buChar char="○"/>
            </a:pPr>
            <a:r>
              <a:rPr lang="en-GB"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Wherever possible, transboundary nominations should be prepared and submitted by States Parties jointly, and it is recommended that States Parties establish a joint management committee or similar body to oversee management (UNESCO WHC Operational Guidelines 2013)</a:t>
            </a:r>
            <a:r>
              <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a:t>
            </a:r>
          </a:p>
          <a:p>
            <a:pPr marL="914400" lvl="1" indent="-298450" rtl="0">
              <a:lnSpc>
                <a:spcPct val="115000"/>
              </a:lnSpc>
              <a:spcBef>
                <a:spcPts val="0"/>
              </a:spcBef>
              <a:spcAft>
                <a:spcPts val="0"/>
              </a:spcAft>
              <a:buClr>
                <a:schemeClr val="dk1"/>
              </a:buClr>
              <a:buSzPts val="1100"/>
              <a:buChar char="○"/>
            </a:pPr>
            <a:r>
              <a:rPr lang="en-GB"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*N</a:t>
            </a:r>
            <a:r>
              <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ote</a:t>
            </a:r>
            <a:r>
              <a:rPr lang="en-GB"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 that according to the IUCN definitions of types of T</a:t>
            </a:r>
            <a:r>
              <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BCAs</a:t>
            </a:r>
            <a:r>
              <a:rPr lang="en-GB"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 all of the following may be considered as TBCAs: </a:t>
            </a:r>
          </a:p>
          <a:p>
            <a:pPr marL="615950" lvl="1" indent="0" rtl="0">
              <a:lnSpc>
                <a:spcPct val="115000"/>
              </a:lnSpc>
              <a:spcBef>
                <a:spcPts val="0"/>
              </a:spcBef>
              <a:spcAft>
                <a:spcPts val="0"/>
              </a:spcAft>
              <a:buClr>
                <a:schemeClr val="dk1"/>
              </a:buClr>
              <a:buSzPts val="1100"/>
              <a:buNone/>
            </a:pPr>
            <a:r>
              <a:rPr lang="en-GB"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	- Transboundary World Heritage Sites (as per UNESCO 2013)</a:t>
            </a:r>
          </a:p>
          <a:p>
            <a:pPr marL="615950" lvl="1" indent="0" rtl="0">
              <a:lnSpc>
                <a:spcPct val="115000"/>
              </a:lnSpc>
              <a:spcBef>
                <a:spcPts val="0"/>
              </a:spcBef>
              <a:spcAft>
                <a:spcPts val="0"/>
              </a:spcAft>
              <a:buClr>
                <a:schemeClr val="dk1"/>
              </a:buClr>
              <a:buSzPts val="1100"/>
              <a:buNone/>
            </a:pPr>
            <a:r>
              <a:rPr lang="en-GB"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	- Serial transnational World </a:t>
            </a:r>
            <a:r>
              <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Heritage </a:t>
            </a:r>
            <a:r>
              <a:rPr lang="en-GB"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Sites (as per UNESCO 2013)</a:t>
            </a:r>
          </a:p>
          <a:p>
            <a:pPr marL="615950" lvl="1" indent="0" rtl="0">
              <a:lnSpc>
                <a:spcPct val="115000"/>
              </a:lnSpc>
              <a:spcBef>
                <a:spcPts val="0"/>
              </a:spcBef>
              <a:spcAft>
                <a:spcPts val="0"/>
              </a:spcAft>
              <a:buClr>
                <a:schemeClr val="dk1"/>
              </a:buClr>
              <a:buSzPts val="1100"/>
              <a:buNone/>
            </a:pPr>
            <a:r>
              <a:rPr lang="en-GB"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	- Single World Heritage Sites located in two or more countries and which have on-going programmes of cooperation.</a:t>
            </a:r>
          </a:p>
          <a:p>
            <a:pPr marL="457200" lvl="0" indent="-298450" rtl="0">
              <a:lnSpc>
                <a:spcPct val="115000"/>
              </a:lnSpc>
              <a:spcBef>
                <a:spcPts val="0"/>
              </a:spcBef>
              <a:spcAft>
                <a:spcPts val="0"/>
              </a:spcAft>
              <a:buClr>
                <a:schemeClr val="dk1"/>
              </a:buClr>
              <a:buSzPts val="1100"/>
              <a:buChar char="●"/>
            </a:pPr>
            <a:r>
              <a:rPr lang="en-GB"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UNESCO Man and the Biosphere Programme</a:t>
            </a:r>
            <a:endPar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endParaRPr>
          </a:p>
          <a:p>
            <a:pPr marL="914400" lvl="1" indent="-298450" rtl="0">
              <a:lnSpc>
                <a:spcPct val="115000"/>
              </a:lnSpc>
              <a:spcBef>
                <a:spcPts val="0"/>
              </a:spcBef>
              <a:spcAft>
                <a:spcPts val="0"/>
              </a:spcAft>
              <a:buClr>
                <a:schemeClr val="dk1"/>
              </a:buClr>
              <a:buSzPts val="1100"/>
              <a:buChar char="○"/>
            </a:pPr>
            <a:r>
              <a:rPr lang="en-GB"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Seville Strategy for Biosphere Reserves (1995) calls for increased attention to Transboundary Biosphere Reserves</a:t>
            </a:r>
            <a:r>
              <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a:t>
            </a:r>
          </a:p>
          <a:p>
            <a:pPr marL="914400" lvl="1" indent="-298450" rtl="0">
              <a:lnSpc>
                <a:spcPct val="115000"/>
              </a:lnSpc>
              <a:spcBef>
                <a:spcPts val="0"/>
              </a:spcBef>
              <a:spcAft>
                <a:spcPts val="0"/>
              </a:spcAft>
              <a:buClr>
                <a:schemeClr val="dk1"/>
              </a:buClr>
              <a:buSzPts val="1100"/>
              <a:buChar char="○"/>
            </a:pPr>
            <a:r>
              <a:rPr lang="en-GB"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Pamplona Recommendations for Transboundary Biosphere Reserve (2000).</a:t>
            </a:r>
          </a:p>
          <a:p>
            <a:pPr marL="914400" lvl="1" indent="-298450" rtl="0">
              <a:lnSpc>
                <a:spcPct val="115000"/>
              </a:lnSpc>
              <a:spcBef>
                <a:spcPts val="0"/>
              </a:spcBef>
              <a:spcAft>
                <a:spcPts val="0"/>
              </a:spcAft>
              <a:buClr>
                <a:schemeClr val="dk1"/>
              </a:buClr>
              <a:buSzPts val="1100"/>
              <a:buChar char="●"/>
            </a:pPr>
            <a:endParaRPr lang="en-GB" sz="1100" b="0" i="0" u="none" strike="noStrike" cap="none" dirty="0" smtClean="0">
              <a:solidFill>
                <a:srgbClr val="000000"/>
              </a:solidFill>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endParaRPr lang="en-GB" dirty="0" smtClean="0">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endParaRPr lang="en-GB" sz="1800" dirty="0" smtClean="0">
              <a:solidFill>
                <a:schemeClr val="dk1"/>
              </a:solidFill>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3050286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fb5a9a911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fb5a9a911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i="1" dirty="0">
                <a:latin typeface="Arial" panose="020B0604020202020204" pitchFamily="34" charset="0"/>
                <a:ea typeface="Times New Roman"/>
                <a:cs typeface="Arial" panose="020B0604020202020204" pitchFamily="34" charset="0"/>
                <a:sym typeface="Times New Roman"/>
              </a:rPr>
              <a:t>Photo Credit: Landscapes of Dauria </a:t>
            </a:r>
            <a:r>
              <a:rPr lang="en" i="1" dirty="0" smtClean="0">
                <a:latin typeface="Arial" panose="020B0604020202020204" pitchFamily="34" charset="0"/>
                <a:ea typeface="Times New Roman"/>
                <a:cs typeface="Arial" panose="020B0604020202020204" pitchFamily="34" charset="0"/>
                <a:sym typeface="Times New Roman"/>
              </a:rPr>
              <a:t>©UNESCO </a:t>
            </a:r>
            <a:r>
              <a:rPr lang="en" i="1" dirty="0">
                <a:latin typeface="Arial" panose="020B0604020202020204" pitchFamily="34" charset="0"/>
                <a:ea typeface="Times New Roman"/>
                <a:cs typeface="Arial" panose="020B0604020202020204" pitchFamily="34" charset="0"/>
                <a:sym typeface="Times New Roman"/>
              </a:rPr>
              <a:t>/ O. Goroshko (owl top left);  Landscapes of Dauria </a:t>
            </a:r>
            <a:r>
              <a:rPr lang="en" i="1" dirty="0" smtClean="0">
                <a:latin typeface="Arial" panose="020B0604020202020204" pitchFamily="34" charset="0"/>
                <a:ea typeface="Times New Roman"/>
                <a:cs typeface="Arial" panose="020B0604020202020204" pitchFamily="34" charset="0"/>
                <a:sym typeface="Times New Roman"/>
              </a:rPr>
              <a:t>©UNESCO </a:t>
            </a:r>
            <a:r>
              <a:rPr lang="en" i="1" dirty="0">
                <a:latin typeface="Arial" panose="020B0604020202020204" pitchFamily="34" charset="0"/>
                <a:ea typeface="Times New Roman"/>
                <a:cs typeface="Arial" panose="020B0604020202020204" pitchFamily="34" charset="0"/>
                <a:sym typeface="Times New Roman"/>
              </a:rPr>
              <a:t>/  V. Kirilyuk (Hedgehog bottom left); Landscapes of Dauria </a:t>
            </a:r>
            <a:r>
              <a:rPr lang="en" i="1" dirty="0" smtClean="0">
                <a:latin typeface="Arial" panose="020B0604020202020204" pitchFamily="34" charset="0"/>
                <a:ea typeface="Times New Roman"/>
                <a:cs typeface="Arial" panose="020B0604020202020204" pitchFamily="34" charset="0"/>
                <a:sym typeface="Times New Roman"/>
              </a:rPr>
              <a:t>©UNESCO </a:t>
            </a:r>
            <a:r>
              <a:rPr lang="en" i="1" dirty="0">
                <a:latin typeface="Arial" panose="020B0604020202020204" pitchFamily="34" charset="0"/>
                <a:ea typeface="Times New Roman"/>
                <a:cs typeface="Arial" panose="020B0604020202020204" pitchFamily="34" charset="0"/>
                <a:sym typeface="Times New Roman"/>
              </a:rPr>
              <a:t>/ A. Dambain (bottom right);  Landscapes of Dauria </a:t>
            </a:r>
            <a:r>
              <a:rPr lang="en" i="1" dirty="0" smtClean="0">
                <a:latin typeface="Arial" panose="020B0604020202020204" pitchFamily="34" charset="0"/>
                <a:ea typeface="Times New Roman"/>
                <a:cs typeface="Arial" panose="020B0604020202020204" pitchFamily="34" charset="0"/>
                <a:sym typeface="Times New Roman"/>
              </a:rPr>
              <a:t>©UNESCO </a:t>
            </a:r>
            <a:r>
              <a:rPr lang="en" i="1" dirty="0">
                <a:latin typeface="Arial" panose="020B0604020202020204" pitchFamily="34" charset="0"/>
                <a:ea typeface="Times New Roman"/>
                <a:cs typeface="Arial" panose="020B0604020202020204" pitchFamily="34" charset="0"/>
                <a:sym typeface="Times New Roman"/>
              </a:rPr>
              <a:t>/ V. Kirilyuk (top right</a:t>
            </a:r>
            <a:r>
              <a:rPr lang="en" i="1" dirty="0" smtClean="0">
                <a:latin typeface="Arial" panose="020B0604020202020204" pitchFamily="34" charset="0"/>
                <a:ea typeface="Times New Roman"/>
                <a:cs typeface="Arial" panose="020B0604020202020204" pitchFamily="34" charset="0"/>
                <a:sym typeface="Times New Roman"/>
              </a:rPr>
              <a:t>)</a:t>
            </a:r>
            <a:endParaRPr i="1" dirty="0">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None/>
            </a:pPr>
            <a:endParaRPr lang="hr-HR" i="1" dirty="0" smtClean="0">
              <a:latin typeface="Arial" panose="020B0604020202020204" pitchFamily="34" charset="0"/>
              <a:ea typeface="Times New Roman"/>
              <a:cs typeface="Arial" panose="020B0604020202020204" pitchFamily="34" charset="0"/>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hr-HR" b="1" dirty="0" smtClean="0">
                <a:latin typeface="Arial" panose="020B0604020202020204" pitchFamily="34" charset="0"/>
                <a:ea typeface="Times New Roman"/>
                <a:cs typeface="Arial" panose="020B0604020202020204" pitchFamily="34" charset="0"/>
                <a:sym typeface="Times New Roman"/>
              </a:rPr>
              <a:t>International frameworks and approaches</a:t>
            </a:r>
            <a:endParaRPr i="1" dirty="0">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GB" dirty="0" smtClean="0">
                <a:latin typeface="Arial" panose="020B0604020202020204" pitchFamily="34" charset="0"/>
                <a:ea typeface="Times New Roman"/>
                <a:cs typeface="Arial" panose="020B0604020202020204" pitchFamily="34" charset="0"/>
                <a:sym typeface="Times New Roman"/>
              </a:rPr>
              <a:t>International frameworks and guidelines </a:t>
            </a:r>
          </a:p>
          <a:p>
            <a:pPr marL="457200" lvl="0" indent="-298450" rtl="0">
              <a:lnSpc>
                <a:spcPct val="115000"/>
              </a:lnSpc>
              <a:spcBef>
                <a:spcPts val="0"/>
              </a:spcBef>
              <a:spcAft>
                <a:spcPts val="0"/>
              </a:spcAft>
              <a:buClr>
                <a:schemeClr val="dk1"/>
              </a:buClr>
              <a:buSzPts val="1100"/>
              <a:buChar char="●"/>
            </a:pPr>
            <a:r>
              <a:rPr lang="en-GB" dirty="0" smtClean="0">
                <a:latin typeface="Arial" panose="020B0604020202020204" pitchFamily="34" charset="0"/>
                <a:ea typeface="Times New Roman"/>
                <a:cs typeface="Arial" panose="020B0604020202020204" pitchFamily="34" charset="0"/>
                <a:sym typeface="Times New Roman"/>
              </a:rPr>
              <a:t>CBD Programme</a:t>
            </a:r>
            <a:r>
              <a:rPr lang="en-GB" baseline="0" dirty="0" smtClean="0">
                <a:latin typeface="Arial" panose="020B0604020202020204" pitchFamily="34" charset="0"/>
                <a:ea typeface="Times New Roman"/>
                <a:cs typeface="Arial" panose="020B0604020202020204" pitchFamily="34" charset="0"/>
                <a:sym typeface="Times New Roman"/>
              </a:rPr>
              <a:t> of Work on Protected Areas </a:t>
            </a:r>
            <a:endParaRPr lang="en-GB" dirty="0" smtClean="0">
              <a:latin typeface="Arial" panose="020B0604020202020204" pitchFamily="34" charset="0"/>
              <a:ea typeface="Times New Roman"/>
              <a:cs typeface="Arial" panose="020B0604020202020204" pitchFamily="34" charset="0"/>
              <a:sym typeface="Times New Roman"/>
            </a:endParaRPr>
          </a:p>
          <a:p>
            <a:pPr marL="914400" lvl="1" indent="-298450" rtl="0">
              <a:lnSpc>
                <a:spcPct val="115000"/>
              </a:lnSpc>
              <a:spcBef>
                <a:spcPts val="0"/>
              </a:spcBef>
              <a:spcAft>
                <a:spcPts val="0"/>
              </a:spcAft>
              <a:buClr>
                <a:schemeClr val="dk1"/>
              </a:buClr>
              <a:buSzPts val="1100"/>
              <a:buChar char="○"/>
            </a:pPr>
            <a:r>
              <a:rPr lang="en-GB" dirty="0" smtClean="0">
                <a:latin typeface="Arial" panose="020B0604020202020204" pitchFamily="34" charset="0"/>
                <a:ea typeface="Times New Roman"/>
                <a:cs typeface="Arial" panose="020B0604020202020204" pitchFamily="34" charset="0"/>
                <a:sym typeface="Times New Roman"/>
              </a:rPr>
              <a:t>“the establishment and management of protected area</a:t>
            </a:r>
            <a:r>
              <a:rPr lang="en-GB" baseline="0" dirty="0" smtClean="0">
                <a:latin typeface="Arial" panose="020B0604020202020204" pitchFamily="34" charset="0"/>
                <a:ea typeface="Times New Roman"/>
                <a:cs typeface="Arial" panose="020B0604020202020204" pitchFamily="34" charset="0"/>
                <a:sym typeface="Times New Roman"/>
              </a:rPr>
              <a:t> systems in the context of the ecosystem approach should not simply be considered in national terms, but where the relevant ecosystem extends beyond national boundaries, in ecosystem or bioregional terms as well” (CBD COP 2004 VII/28)</a:t>
            </a:r>
            <a:r>
              <a:rPr lang="hr-HR" baseline="0" dirty="0" smtClean="0">
                <a:latin typeface="Arial" panose="020B0604020202020204" pitchFamily="34" charset="0"/>
                <a:ea typeface="Times New Roman"/>
                <a:cs typeface="Arial" panose="020B0604020202020204" pitchFamily="34" charset="0"/>
                <a:sym typeface="Times New Roman"/>
              </a:rPr>
              <a:t>.</a:t>
            </a:r>
            <a:endParaRPr lang="en-GB" baseline="0" dirty="0" smtClean="0">
              <a:latin typeface="Arial" panose="020B0604020202020204" pitchFamily="34" charset="0"/>
              <a:ea typeface="Times New Roman"/>
              <a:cs typeface="Arial" panose="020B0604020202020204" pitchFamily="34" charset="0"/>
              <a:sym typeface="Times New Roman"/>
            </a:endParaRPr>
          </a:p>
          <a:p>
            <a:pPr marL="914400" lvl="1" indent="-298450" rtl="0">
              <a:lnSpc>
                <a:spcPct val="115000"/>
              </a:lnSpc>
              <a:spcBef>
                <a:spcPts val="0"/>
              </a:spcBef>
              <a:spcAft>
                <a:spcPts val="0"/>
              </a:spcAft>
              <a:buClr>
                <a:schemeClr val="dk1"/>
              </a:buClr>
              <a:buSzPts val="1100"/>
              <a:buChar char="○"/>
            </a:pPr>
            <a:r>
              <a:rPr lang="en-GB" baseline="0" dirty="0" smtClean="0">
                <a:latin typeface="Arial" panose="020B0604020202020204" pitchFamily="34" charset="0"/>
                <a:ea typeface="Times New Roman"/>
                <a:cs typeface="Arial" panose="020B0604020202020204" pitchFamily="34" charset="0"/>
                <a:sym typeface="Times New Roman"/>
              </a:rPr>
              <a:t>Called on Parties to establish and strengthen regional networks of TBPAs and to cooperate with neighbouring countries to establish an enabling environment for TBPAs.</a:t>
            </a:r>
            <a:endParaRPr lang="hr-HR" baseline="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Char char="●"/>
            </a:pPr>
            <a:r>
              <a:rPr lang="en-GB" baseline="0" dirty="0" smtClean="0">
                <a:latin typeface="Arial" panose="020B0604020202020204" pitchFamily="34" charset="0"/>
                <a:ea typeface="Times New Roman"/>
                <a:cs typeface="Arial" panose="020B0604020202020204" pitchFamily="34" charset="0"/>
                <a:sym typeface="Times New Roman"/>
              </a:rPr>
              <a:t>Convention on Migratory Species</a:t>
            </a:r>
          </a:p>
          <a:p>
            <a:pPr marL="914400" lvl="1" indent="-298450" rtl="0">
              <a:lnSpc>
                <a:spcPct val="115000"/>
              </a:lnSpc>
              <a:spcBef>
                <a:spcPts val="0"/>
              </a:spcBef>
              <a:spcAft>
                <a:spcPts val="0"/>
              </a:spcAft>
              <a:buClr>
                <a:schemeClr val="dk1"/>
              </a:buClr>
              <a:buSzPts val="1100"/>
              <a:buChar char="○"/>
            </a:pPr>
            <a:r>
              <a:rPr lang="en-GB" baseline="0" dirty="0" smtClean="0">
                <a:latin typeface="Arial" panose="020B0604020202020204" pitchFamily="34" charset="0"/>
                <a:ea typeface="Times New Roman"/>
                <a:cs typeface="Arial" panose="020B0604020202020204" pitchFamily="34" charset="0"/>
                <a:sym typeface="Times New Roman"/>
              </a:rPr>
              <a:t>Obligation to protect threatened migratory species, including through cooperation among range states</a:t>
            </a:r>
            <a:r>
              <a:rPr lang="hr-HR" baseline="0" dirty="0" smtClean="0">
                <a:latin typeface="Arial" panose="020B0604020202020204" pitchFamily="34" charset="0"/>
                <a:ea typeface="Times New Roman"/>
                <a:cs typeface="Arial" panose="020B0604020202020204" pitchFamily="34" charset="0"/>
                <a:sym typeface="Times New Roman"/>
              </a:rPr>
              <a:t>.</a:t>
            </a:r>
            <a:endParaRPr lang="en-GB" baseline="0" dirty="0" smtClean="0">
              <a:latin typeface="Arial" panose="020B0604020202020204" pitchFamily="34" charset="0"/>
              <a:ea typeface="Times New Roman"/>
              <a:cs typeface="Arial" panose="020B0604020202020204" pitchFamily="34" charset="0"/>
              <a:sym typeface="Times New Roman"/>
            </a:endParaRPr>
          </a:p>
          <a:p>
            <a:pPr marL="914400" lvl="1" indent="-298450" rtl="0">
              <a:lnSpc>
                <a:spcPct val="115000"/>
              </a:lnSpc>
              <a:spcBef>
                <a:spcPts val="0"/>
              </a:spcBef>
              <a:spcAft>
                <a:spcPts val="0"/>
              </a:spcAft>
              <a:buClr>
                <a:schemeClr val="dk1"/>
              </a:buClr>
              <a:buSzPts val="1100"/>
              <a:buChar char="○"/>
            </a:pPr>
            <a:r>
              <a:rPr lang="en-GB" baseline="0" dirty="0" smtClean="0">
                <a:latin typeface="Arial" panose="020B0604020202020204" pitchFamily="34" charset="0"/>
                <a:ea typeface="Times New Roman"/>
                <a:cs typeface="Arial" panose="020B0604020202020204" pitchFamily="34" charset="0"/>
                <a:sym typeface="Times New Roman"/>
              </a:rPr>
              <a:t>List of migratory species that are threatened with extinction (Appendix I) and that would significantly benefit from international cooperation (Appendix II)</a:t>
            </a:r>
            <a:r>
              <a:rPr lang="hr-HR" baseline="0" dirty="0" smtClean="0">
                <a:latin typeface="Arial" panose="020B0604020202020204" pitchFamily="34" charset="0"/>
                <a:ea typeface="Times New Roman"/>
                <a:cs typeface="Arial" panose="020B0604020202020204" pitchFamily="34" charset="0"/>
                <a:sym typeface="Times New Roman"/>
              </a:rPr>
              <a:t>.</a:t>
            </a:r>
            <a:endParaRPr lang="en-GB" dirty="0" smtClean="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2439633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fb5a9a911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fb5a9a911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hr-HR" b="1" dirty="0" smtClean="0">
                <a:latin typeface="Arial" panose="020B0604020202020204" pitchFamily="34" charset="0"/>
                <a:ea typeface="Times New Roman"/>
                <a:cs typeface="Arial" panose="020B0604020202020204" pitchFamily="34" charset="0"/>
                <a:sym typeface="Times New Roman"/>
              </a:rPr>
              <a:t>Regional</a:t>
            </a:r>
            <a:r>
              <a:rPr lang="hr-HR" b="1" baseline="0" dirty="0" smtClean="0">
                <a:latin typeface="Arial" panose="020B0604020202020204" pitchFamily="34" charset="0"/>
                <a:ea typeface="Times New Roman"/>
                <a:cs typeface="Arial" panose="020B0604020202020204" pitchFamily="34" charset="0"/>
                <a:sym typeface="Times New Roman"/>
              </a:rPr>
              <a:t> programmes and frameworks</a:t>
            </a:r>
            <a:endParaRPr lang="hr-HR" b="1" dirty="0" smtClean="0">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dirty="0" smtClean="0">
                <a:latin typeface="Arial" panose="020B0604020202020204" pitchFamily="34" charset="0"/>
                <a:ea typeface="Times New Roman"/>
                <a:cs typeface="Arial" panose="020B0604020202020204" pitchFamily="34" charset="0"/>
                <a:sym typeface="Times New Roman"/>
              </a:rPr>
              <a:t>In</a:t>
            </a:r>
            <a:r>
              <a:rPr lang="en-US" baseline="0" dirty="0" smtClean="0">
                <a:latin typeface="Arial" panose="020B0604020202020204" pitchFamily="34" charset="0"/>
                <a:ea typeface="Times New Roman"/>
                <a:cs typeface="Arial" panose="020B0604020202020204" pitchFamily="34" charset="0"/>
                <a:sym typeface="Times New Roman"/>
              </a:rPr>
              <a:t> addition to global approaches, there are many regional agreements and </a:t>
            </a:r>
            <a:r>
              <a:rPr lang="en-GB" baseline="0" noProof="0" dirty="0" smtClean="0">
                <a:latin typeface="Arial" panose="020B0604020202020204" pitchFamily="34" charset="0"/>
                <a:ea typeface="Times New Roman"/>
                <a:cs typeface="Arial" panose="020B0604020202020204" pitchFamily="34" charset="0"/>
                <a:sym typeface="Times New Roman"/>
              </a:rPr>
              <a:t>programmes</a:t>
            </a:r>
            <a:r>
              <a:rPr lang="en-US" baseline="0" dirty="0" smtClean="0">
                <a:latin typeface="Arial" panose="020B0604020202020204" pitchFamily="34" charset="0"/>
                <a:ea typeface="Times New Roman"/>
                <a:cs typeface="Arial" panose="020B0604020202020204" pitchFamily="34" charset="0"/>
                <a:sym typeface="Times New Roman"/>
              </a:rPr>
              <a:t> that support </a:t>
            </a:r>
            <a:r>
              <a:rPr lang="hr-HR" baseline="0" dirty="0" smtClean="0">
                <a:latin typeface="Arial" panose="020B0604020202020204" pitchFamily="34" charset="0"/>
                <a:ea typeface="Times New Roman"/>
                <a:cs typeface="Arial" panose="020B0604020202020204" pitchFamily="34" charset="0"/>
                <a:sym typeface="Times New Roman"/>
              </a:rPr>
              <a:t>TBCAs</a:t>
            </a:r>
            <a:r>
              <a:rPr lang="en-US" baseline="0" dirty="0" smtClean="0">
                <a:latin typeface="Arial" panose="020B0604020202020204" pitchFamily="34" charset="0"/>
                <a:ea typeface="Times New Roman"/>
                <a:cs typeface="Arial" panose="020B0604020202020204" pitchFamily="34" charset="0"/>
                <a:sym typeface="Times New Roman"/>
              </a:rPr>
              <a:t>.</a:t>
            </a:r>
          </a:p>
          <a:p>
            <a:pPr marL="0" lvl="0" indent="0" rtl="0">
              <a:lnSpc>
                <a:spcPct val="115000"/>
              </a:lnSpc>
              <a:spcBef>
                <a:spcPts val="0"/>
              </a:spcBef>
              <a:spcAft>
                <a:spcPts val="0"/>
              </a:spcAft>
              <a:buNone/>
            </a:pPr>
            <a:endParaRPr lang="en-US" baseline="0" dirty="0" smtClean="0">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baseline="0" dirty="0" smtClean="0">
                <a:latin typeface="Arial" panose="020B0604020202020204" pitchFamily="34" charset="0"/>
                <a:ea typeface="Times New Roman"/>
                <a:cs typeface="Arial" panose="020B0604020202020204" pitchFamily="34" charset="0"/>
                <a:sym typeface="Times New Roman"/>
              </a:rPr>
              <a:t>This slide provides some examples of regional </a:t>
            </a:r>
            <a:r>
              <a:rPr lang="en-GB" baseline="0" noProof="0" dirty="0" smtClean="0">
                <a:latin typeface="Arial" panose="020B0604020202020204" pitchFamily="34" charset="0"/>
                <a:ea typeface="Times New Roman"/>
                <a:cs typeface="Arial" panose="020B0604020202020204" pitchFamily="34" charset="0"/>
                <a:sym typeface="Times New Roman"/>
              </a:rPr>
              <a:t>programmes</a:t>
            </a:r>
            <a:r>
              <a:rPr lang="en-US" baseline="0" dirty="0" smtClean="0">
                <a:latin typeface="Arial" panose="020B0604020202020204" pitchFamily="34" charset="0"/>
                <a:ea typeface="Times New Roman"/>
                <a:cs typeface="Arial" panose="020B0604020202020204" pitchFamily="34" charset="0"/>
                <a:sym typeface="Times New Roman"/>
              </a:rPr>
              <a:t> and frameworks. The instructor may substitute with frameworks from the target region</a:t>
            </a:r>
            <a:r>
              <a:rPr lang="hr-HR" baseline="0" dirty="0" smtClean="0">
                <a:latin typeface="Arial" panose="020B0604020202020204" pitchFamily="34" charset="0"/>
                <a:ea typeface="Times New Roman"/>
                <a:cs typeface="Arial" panose="020B0604020202020204" pitchFamily="34" charset="0"/>
                <a:sym typeface="Times New Roman"/>
              </a:rPr>
              <a:t>, if they exist</a:t>
            </a:r>
            <a:r>
              <a:rPr lang="en-US" baseline="0" dirty="0" smtClean="0">
                <a:latin typeface="Arial" panose="020B0604020202020204" pitchFamily="34" charset="0"/>
                <a:ea typeface="Times New Roman"/>
                <a:cs typeface="Arial" panose="020B0604020202020204" pitchFamily="34" charset="0"/>
                <a:sym typeface="Times New Roman"/>
              </a:rPr>
              <a:t>.</a:t>
            </a:r>
          </a:p>
          <a:p>
            <a:pPr marL="457200" lvl="0" indent="-298450" rtl="0">
              <a:lnSpc>
                <a:spcPct val="115000"/>
              </a:lnSpc>
              <a:spcBef>
                <a:spcPts val="0"/>
              </a:spcBef>
              <a:spcAft>
                <a:spcPts val="0"/>
              </a:spcAft>
              <a:buClr>
                <a:schemeClr val="dk1"/>
              </a:buClr>
              <a:buSzPts val="1100"/>
              <a:buChar char="●"/>
            </a:pPr>
            <a:r>
              <a:rPr lang="en-US" baseline="0" dirty="0" smtClean="0">
                <a:latin typeface="Arial" panose="020B0604020202020204" pitchFamily="34" charset="0"/>
                <a:ea typeface="Times New Roman"/>
                <a:cs typeface="Arial" panose="020B0604020202020204" pitchFamily="34" charset="0"/>
                <a:sym typeface="Times New Roman"/>
              </a:rPr>
              <a:t>The </a:t>
            </a:r>
            <a:r>
              <a:rPr lang="en-US" b="0" baseline="0" dirty="0" smtClean="0">
                <a:latin typeface="Arial" panose="020B0604020202020204" pitchFamily="34" charset="0"/>
                <a:ea typeface="Times New Roman"/>
                <a:cs typeface="Arial" panose="020B0604020202020204" pitchFamily="34" charset="0"/>
                <a:sym typeface="Times New Roman"/>
              </a:rPr>
              <a:t>Southern African Development Community (SADC) </a:t>
            </a:r>
          </a:p>
          <a:p>
            <a:pPr marL="628650" marR="0" lvl="1"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b="0" baseline="0" dirty="0" smtClean="0">
                <a:latin typeface="Arial" panose="020B0604020202020204" pitchFamily="34" charset="0"/>
                <a:ea typeface="Times New Roman"/>
                <a:cs typeface="Arial" panose="020B0604020202020204" pitchFamily="34" charset="0"/>
                <a:sym typeface="Times New Roman"/>
              </a:rPr>
              <a:t>Defines Transfrontier Conservation Area as: “the area or component of a large ecological region that straddles the boundaries of two or more countries, encompassing one or more protected areas as well as multiple resource use areas”</a:t>
            </a:r>
          </a:p>
          <a:p>
            <a:pPr marL="628650" marR="0" lvl="1"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b="0" baseline="0" dirty="0" smtClean="0">
                <a:latin typeface="Arial" panose="020B0604020202020204" pitchFamily="34" charset="0"/>
                <a:ea typeface="Times New Roman"/>
                <a:cs typeface="Arial" panose="020B0604020202020204" pitchFamily="34" charset="0"/>
                <a:sym typeface="Times New Roman"/>
              </a:rPr>
              <a:t>Since 1999, leads regional transboundary efforts together with Peace Parks Foundation</a:t>
            </a:r>
          </a:p>
          <a:p>
            <a:pPr marL="628650" marR="0" lvl="1"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In 2013,</a:t>
            </a:r>
            <a:r>
              <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 </a:t>
            </a: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TFCA </a:t>
            </a:r>
            <a:r>
              <a:rPr lang="en-GB" sz="1100" b="0" i="0" u="none" strike="noStrike" cap="none" baseline="0" noProof="0" dirty="0" smtClean="0">
                <a:solidFill>
                  <a:srgbClr val="000000"/>
                </a:solidFill>
                <a:latin typeface="Arial" panose="020B0604020202020204" pitchFamily="34" charset="0"/>
                <a:ea typeface="Times New Roman"/>
                <a:cs typeface="Arial" panose="020B0604020202020204" pitchFamily="34" charset="0"/>
                <a:sym typeface="Times New Roman"/>
              </a:rPr>
              <a:t>Programme</a:t>
            </a: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 established a regional network of TFCA practitioners </a:t>
            </a:r>
          </a:p>
          <a:p>
            <a:pPr marL="628650" marR="0" lvl="1"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For more information, visit: https://www.sadc.int/themes/natural-resources/transfrontier-conservation-areas/</a:t>
            </a:r>
            <a:endPar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Char char="●"/>
            </a:pP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The Natura 2000 network </a:t>
            </a:r>
          </a:p>
          <a:p>
            <a:pPr marL="628650" marR="0" lvl="1"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Network </a:t>
            </a: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of sites for conservation of species and habitats across </a:t>
            </a:r>
            <a:r>
              <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the </a:t>
            </a: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Europe</a:t>
            </a:r>
            <a:r>
              <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an Union</a:t>
            </a:r>
            <a:endPar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endParaRPr>
          </a:p>
          <a:p>
            <a:pPr marL="628650" marR="0" lvl="1" indent="-171450" algn="l" defTabSz="914400" rtl="0" eaLnBrk="1" fontAlgn="auto" latinLnBrk="0" hangingPunct="1">
              <a:lnSpc>
                <a:spcPct val="115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Special Protected Areas </a:t>
            </a:r>
            <a:r>
              <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are </a:t>
            </a: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created under Birds Directive</a:t>
            </a:r>
          </a:p>
          <a:p>
            <a:pPr marL="628650" marR="0" lvl="1" indent="-171450" algn="l" defTabSz="914400" rtl="0" eaLnBrk="1" fontAlgn="auto" latinLnBrk="0" hangingPunct="1">
              <a:lnSpc>
                <a:spcPct val="115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Special Areas of Conservation </a:t>
            </a:r>
            <a:r>
              <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are </a:t>
            </a: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created under Habitats Directive</a:t>
            </a:r>
            <a:r>
              <a:rPr lang="en-US" sz="1100" b="1"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 </a:t>
            </a:r>
          </a:p>
          <a:p>
            <a:pPr marL="628650" marR="0" lvl="1" indent="-171450" algn="l" defTabSz="914400" rtl="0" eaLnBrk="1" fontAlgn="auto" latinLnBrk="0" hangingPunct="1">
              <a:lnSpc>
                <a:spcPct val="115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Not explicitly transboundary, but focuses on habitats that cross borders, and requires strong international conservation</a:t>
            </a:r>
          </a:p>
          <a:p>
            <a:pPr marL="628650" marR="0" lvl="1" indent="-171450" algn="l" defTabSz="914400" rtl="0" eaLnBrk="1" fontAlgn="auto" latinLnBrk="0" hangingPunct="1">
              <a:lnSpc>
                <a:spcPct val="115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Includes a number of TBCAs</a:t>
            </a:r>
            <a:endParaRPr lang="en-GB"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Char char="●"/>
            </a:pP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The International Centre for Integrated Mountain Development (ICIMOD) supports transboundary conservation among the eight countries of the Hindu Kush Himalaya</a:t>
            </a:r>
          </a:p>
          <a:p>
            <a:pPr marL="628650" marR="0" lvl="1" indent="-171450" algn="l" defTabSz="914400" rtl="0" eaLnBrk="1" fontAlgn="auto" latinLnBrk="0" hangingPunct="1">
              <a:lnSpc>
                <a:spcPct val="115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Transboundary Landscape </a:t>
            </a:r>
            <a:r>
              <a:rPr lang="en-GB" sz="1100" b="0" i="0" u="none" strike="noStrike" cap="none" baseline="0" noProof="0" dirty="0" smtClean="0">
                <a:solidFill>
                  <a:srgbClr val="000000"/>
                </a:solidFill>
                <a:latin typeface="Arial" panose="020B0604020202020204" pitchFamily="34" charset="0"/>
                <a:ea typeface="Times New Roman"/>
                <a:cs typeface="Arial" panose="020B0604020202020204" pitchFamily="34" charset="0"/>
                <a:sym typeface="Times New Roman"/>
              </a:rPr>
              <a:t>Programme</a:t>
            </a: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 supports development of conservation and sustainable use initiatives at the landscape level</a:t>
            </a:r>
          </a:p>
          <a:p>
            <a:pPr marL="628650" marR="0" lvl="1" indent="-171450" algn="l" defTabSz="914400" rtl="0" eaLnBrk="1" fontAlgn="auto" latinLnBrk="0" hangingPunct="1">
              <a:lnSpc>
                <a:spcPct val="115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As of 2018, ICIMOD identified six transboundary landscapes and established transboundary conservation initiatives in the Kailash Sacred Landscape, Kangchenjunga, Hindu Kush Karakoram Pamir, and the Far Eastern Himalayas</a:t>
            </a:r>
          </a:p>
          <a:p>
            <a:pPr marL="628650" marR="0" lvl="1" indent="-171450" algn="l" defTabSz="914400" rtl="0" eaLnBrk="1" fontAlgn="auto" latinLnBrk="0" hangingPunct="1">
              <a:lnSpc>
                <a:spcPct val="115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For more information, see http://www.icimod.org/?q=rps_landscapes </a:t>
            </a:r>
          </a:p>
          <a:p>
            <a:pPr marL="628650" marR="0" lvl="1" indent="-171450" algn="l" defTabSz="914400" rtl="0" eaLnBrk="1" fontAlgn="auto" latinLnBrk="0" hangingPunct="1">
              <a:lnSpc>
                <a:spcPct val="115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Also see Case Study 3 on p. 31 for a description of the Kailash Sacred Landscape</a:t>
            </a:r>
          </a:p>
          <a:p>
            <a:pPr marL="628650" marR="0" lvl="1" indent="-171450" algn="l" defTabSz="914400" rtl="0" eaLnBrk="1" fontAlgn="auto" latinLnBrk="0" hangingPunct="1">
              <a:lnSpc>
                <a:spcPct val="115000"/>
              </a:lnSpc>
              <a:spcBef>
                <a:spcPts val="0"/>
              </a:spcBef>
              <a:spcAft>
                <a:spcPts val="0"/>
              </a:spcAft>
              <a:buClr>
                <a:srgbClr val="000000"/>
              </a:buClr>
              <a:buSzPts val="1100"/>
              <a:tabLst/>
              <a:defRPr/>
            </a:pPr>
            <a:endPar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endParaRP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endParaRPr lang="en-GB" sz="1100" b="0" i="0" u="none" strike="noStrike" cap="none" dirty="0" smtClean="0">
              <a:solidFill>
                <a:srgbClr val="000000"/>
              </a:solidFill>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endParaRPr lang="en-GB" dirty="0" smtClean="0">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endParaRPr lang="en-GB" sz="180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endParaRPr i="1"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1667905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fb5a9a911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fb5a9a911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hr-HR" b="1" dirty="0" smtClean="0">
                <a:latin typeface="Arial" panose="020B0604020202020204" pitchFamily="34" charset="0"/>
                <a:ea typeface="Times New Roman"/>
                <a:cs typeface="Arial" panose="020B0604020202020204" pitchFamily="34" charset="0"/>
                <a:sym typeface="Times New Roman"/>
              </a:rPr>
              <a:t>Overview:</a:t>
            </a:r>
            <a:r>
              <a:rPr lang="hr-HR" b="1" baseline="0" dirty="0" smtClean="0">
                <a:latin typeface="Arial" panose="020B0604020202020204" pitchFamily="34" charset="0"/>
                <a:ea typeface="Times New Roman"/>
                <a:cs typeface="Arial" panose="020B0604020202020204" pitchFamily="34" charset="0"/>
                <a:sym typeface="Times New Roman"/>
              </a:rPr>
              <a:t> Transboundary conservation process</a:t>
            </a:r>
            <a:endParaRPr lang="hr-HR" b="1" dirty="0" smtClean="0">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None/>
            </a:pPr>
            <a:r>
              <a:rPr lang="en-US" dirty="0" smtClean="0">
                <a:latin typeface="Arial" panose="020B0604020202020204" pitchFamily="34" charset="0"/>
                <a:ea typeface="Times New Roman"/>
                <a:cs typeface="Arial" panose="020B0604020202020204" pitchFamily="34" charset="0"/>
                <a:sym typeface="Times New Roman"/>
              </a:rPr>
              <a:t>The final section of this lesson will discuss the transboundary conservation process, and give an overview of what will be covered in this Module. This is based on the WCPA framework for transboundary conservation.</a:t>
            </a:r>
          </a:p>
          <a:p>
            <a:pPr marL="0" lvl="0" indent="0">
              <a:spcBef>
                <a:spcPts val="0"/>
              </a:spcBef>
              <a:spcAft>
                <a:spcPts val="0"/>
              </a:spcAft>
              <a:buNone/>
            </a:pPr>
            <a:endParaRPr lang="en-US" dirty="0" smtClean="0">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None/>
            </a:pPr>
            <a:r>
              <a:rPr lang="en-US" dirty="0" smtClean="0">
                <a:latin typeface="Arial" panose="020B0604020202020204" pitchFamily="34" charset="0"/>
                <a:ea typeface="Times New Roman"/>
                <a:cs typeface="Arial" panose="020B0604020202020204" pitchFamily="34" charset="0"/>
                <a:sym typeface="Times New Roman"/>
              </a:rPr>
              <a:t>This module focuses on initiating</a:t>
            </a:r>
            <a:r>
              <a:rPr lang="en-US" baseline="0" dirty="0" smtClean="0">
                <a:latin typeface="Arial" panose="020B0604020202020204" pitchFamily="34" charset="0"/>
                <a:ea typeface="Times New Roman"/>
                <a:cs typeface="Arial" panose="020B0604020202020204" pitchFamily="34" charset="0"/>
                <a:sym typeface="Times New Roman"/>
              </a:rPr>
              <a:t> transboundary conservation. It will cover the Context and Planning part of the process, including:</a:t>
            </a:r>
            <a:endParaRPr lang="en-GB"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Char char="●"/>
            </a:pPr>
            <a:r>
              <a:rPr lang="en-US" baseline="0" dirty="0" smtClean="0">
                <a:latin typeface="Arial" panose="020B0604020202020204" pitchFamily="34" charset="0"/>
                <a:ea typeface="Times New Roman"/>
                <a:cs typeface="Arial" panose="020B0604020202020204" pitchFamily="34" charset="0"/>
                <a:sym typeface="Times New Roman"/>
              </a:rPr>
              <a:t>Stage 1: Diagnose</a:t>
            </a:r>
            <a:endParaRPr lang="hr-HR" baseline="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Char char="●"/>
            </a:pPr>
            <a:r>
              <a:rPr lang="en-US" baseline="0" dirty="0" smtClean="0">
                <a:latin typeface="Arial" panose="020B0604020202020204" pitchFamily="34" charset="0"/>
                <a:ea typeface="Times New Roman"/>
                <a:cs typeface="Arial" panose="020B0604020202020204" pitchFamily="34" charset="0"/>
                <a:sym typeface="Times New Roman"/>
              </a:rPr>
              <a:t>Stage 2: Design</a:t>
            </a:r>
            <a:endParaRPr lang="en-US" dirty="0" smtClean="0">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endParaRPr lang="en-US" baseline="0" dirty="0" smtClean="0">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r>
              <a:rPr lang="en-US" baseline="0" dirty="0" smtClean="0">
                <a:latin typeface="Arial" panose="020B0604020202020204" pitchFamily="34" charset="0"/>
                <a:ea typeface="Times New Roman"/>
                <a:cs typeface="Arial" panose="020B0604020202020204" pitchFamily="34" charset="0"/>
                <a:sym typeface="Times New Roman"/>
              </a:rPr>
              <a:t>It may be helpful to print out this diagram as a handout.</a:t>
            </a:r>
          </a:p>
          <a:p>
            <a:pPr marL="0" lvl="0" indent="0" rtl="0">
              <a:spcBef>
                <a:spcPts val="0"/>
              </a:spcBef>
              <a:spcAft>
                <a:spcPts val="0"/>
              </a:spcAft>
              <a:buNone/>
            </a:pPr>
            <a:endParaRPr lang="en-US" baseline="0" dirty="0" smtClean="0">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r>
              <a:rPr lang="en-US" baseline="0" dirty="0" smtClean="0">
                <a:latin typeface="Arial" panose="020B0604020202020204" pitchFamily="34" charset="0"/>
                <a:ea typeface="Times New Roman"/>
                <a:cs typeface="Arial" panose="020B0604020202020204" pitchFamily="34" charset="0"/>
                <a:sym typeface="Times New Roman"/>
              </a:rPr>
              <a:t>The following slides provide more information on the different stages.</a:t>
            </a:r>
            <a:endParaRPr lang="hr-HR" baseline="0" dirty="0" smtClean="0">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endParaRPr i="1"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3000286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fb5a9a911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fb5a9a91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i="1" dirty="0">
                <a:latin typeface="Arial" panose="020B0604020202020204" pitchFamily="34" charset="0"/>
                <a:ea typeface="Times New Roman"/>
                <a:cs typeface="Arial" panose="020B0604020202020204" pitchFamily="34" charset="0"/>
                <a:sym typeface="Times New Roman"/>
              </a:rPr>
              <a:t>Photo Credit: </a:t>
            </a:r>
            <a:r>
              <a:rPr lang="hr-HR" i="1" dirty="0" smtClean="0">
                <a:latin typeface="Arial" panose="020B0604020202020204" pitchFamily="34" charset="0"/>
                <a:ea typeface="Times New Roman"/>
                <a:cs typeface="Arial" panose="020B0604020202020204" pitchFamily="34" charset="0"/>
                <a:sym typeface="Times New Roman"/>
              </a:rPr>
              <a:t>Landscapes of Dauria </a:t>
            </a:r>
            <a:r>
              <a:rPr lang="en" i="1" dirty="0" smtClean="0">
                <a:latin typeface="Arial" panose="020B0604020202020204" pitchFamily="34" charset="0"/>
                <a:ea typeface="Times New Roman"/>
                <a:cs typeface="Arial" panose="020B0604020202020204" pitchFamily="34" charset="0"/>
                <a:sym typeface="Times New Roman"/>
              </a:rPr>
              <a:t>(Mongolia) ©Maja Vasilijević</a:t>
            </a:r>
            <a:endParaRPr sz="1100" b="0" i="1" u="none" strike="noStrike" cap="none"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None/>
            </a:pPr>
            <a:endParaRPr lang="hr-HR" dirty="0" smtClean="0">
              <a:latin typeface="Arial" panose="020B0604020202020204" pitchFamily="34" charset="0"/>
              <a:ea typeface="Times New Roman"/>
              <a:cs typeface="Arial" panose="020B0604020202020204" pitchFamily="34" charset="0"/>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hr-HR" b="1" dirty="0" smtClean="0">
                <a:latin typeface="Arial" panose="020B0604020202020204" pitchFamily="34" charset="0"/>
                <a:ea typeface="Times New Roman"/>
                <a:cs typeface="Arial" panose="020B0604020202020204" pitchFamily="34" charset="0"/>
                <a:sym typeface="Times New Roman"/>
              </a:rPr>
              <a:t>Overview:</a:t>
            </a:r>
            <a:r>
              <a:rPr lang="hr-HR" b="1" baseline="0" dirty="0" smtClean="0">
                <a:latin typeface="Arial" panose="020B0604020202020204" pitchFamily="34" charset="0"/>
                <a:ea typeface="Times New Roman"/>
                <a:cs typeface="Arial" panose="020B0604020202020204" pitchFamily="34" charset="0"/>
                <a:sym typeface="Times New Roman"/>
              </a:rPr>
              <a:t> Transboundary conservation process</a:t>
            </a:r>
            <a:endParaRPr lang="hr-HR" b="1" dirty="0" smtClean="0">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None/>
            </a:pPr>
            <a:r>
              <a:rPr lang="en-US" dirty="0" smtClean="0">
                <a:latin typeface="Arial" panose="020B0604020202020204" pitchFamily="34" charset="0"/>
                <a:ea typeface="Times New Roman"/>
                <a:cs typeface="Arial" panose="020B0604020202020204" pitchFamily="34" charset="0"/>
                <a:sym typeface="Times New Roman"/>
              </a:rPr>
              <a:t>This module</a:t>
            </a:r>
            <a:r>
              <a:rPr lang="en-US" baseline="0" dirty="0" smtClean="0">
                <a:latin typeface="Arial" panose="020B0604020202020204" pitchFamily="34" charset="0"/>
                <a:ea typeface="Times New Roman"/>
                <a:cs typeface="Arial" panose="020B0604020202020204" pitchFamily="34" charset="0"/>
                <a:sym typeface="Times New Roman"/>
              </a:rPr>
              <a:t> focuses on the “Context and Planning” part of the transboundary conservation process, for initiating transboundary conservation.</a:t>
            </a:r>
            <a:endParaRPr lang="en-US" dirty="0" smtClean="0">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None/>
            </a:pPr>
            <a:endParaRPr lang="en-US" dirty="0" smtClean="0">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None/>
            </a:pPr>
            <a:r>
              <a:rPr lang="en-US" dirty="0" smtClean="0">
                <a:latin typeface="Arial" panose="020B0604020202020204" pitchFamily="34" charset="0"/>
                <a:ea typeface="Times New Roman"/>
                <a:cs typeface="Arial" panose="020B0604020202020204" pitchFamily="34" charset="0"/>
                <a:sym typeface="Times New Roman"/>
              </a:rPr>
              <a:t>The first stage in initiating transboundary conservation is “Diagnose”.</a:t>
            </a:r>
            <a:endParaRPr lang="hr-HR"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Char char="●"/>
            </a:pPr>
            <a:r>
              <a:rPr lang="en-US" dirty="0" smtClean="0">
                <a:latin typeface="Arial" panose="020B0604020202020204" pitchFamily="34" charset="0"/>
                <a:ea typeface="Times New Roman"/>
                <a:cs typeface="Arial" panose="020B0604020202020204" pitchFamily="34" charset="0"/>
                <a:sym typeface="Times New Roman"/>
              </a:rPr>
              <a:t>The</a:t>
            </a:r>
            <a:r>
              <a:rPr lang="en-US" baseline="0" dirty="0" smtClean="0">
                <a:latin typeface="Arial" panose="020B0604020202020204" pitchFamily="34" charset="0"/>
                <a:ea typeface="Times New Roman"/>
                <a:cs typeface="Arial" panose="020B0604020202020204" pitchFamily="34" charset="0"/>
                <a:sym typeface="Times New Roman"/>
              </a:rPr>
              <a:t> goal of this stage is to determine the need for transboundary conservation</a:t>
            </a:r>
            <a:r>
              <a:rPr lang="hr-HR" baseline="0" dirty="0" smtClean="0">
                <a:latin typeface="Arial" panose="020B0604020202020204" pitchFamily="34" charset="0"/>
                <a:ea typeface="Times New Roman"/>
                <a:cs typeface="Arial" panose="020B0604020202020204" pitchFamily="34" charset="0"/>
                <a:sym typeface="Times New Roman"/>
              </a:rPr>
              <a:t>.</a:t>
            </a:r>
          </a:p>
          <a:p>
            <a:pPr marL="457200" lvl="0" indent="-298450" rtl="0">
              <a:lnSpc>
                <a:spcPct val="115000"/>
              </a:lnSpc>
              <a:spcBef>
                <a:spcPts val="0"/>
              </a:spcBef>
              <a:spcAft>
                <a:spcPts val="0"/>
              </a:spcAft>
              <a:buClr>
                <a:schemeClr val="dk1"/>
              </a:buClr>
              <a:buSzPts val="1100"/>
              <a:buChar char="●"/>
            </a:pPr>
            <a:r>
              <a:rPr lang="en-US" baseline="0" dirty="0" smtClean="0">
                <a:latin typeface="Arial" panose="020B0604020202020204" pitchFamily="34" charset="0"/>
                <a:ea typeface="Times New Roman"/>
                <a:cs typeface="Arial" panose="020B0604020202020204" pitchFamily="34" charset="0"/>
                <a:sym typeface="Times New Roman"/>
              </a:rPr>
              <a:t>It includes four steps</a:t>
            </a:r>
            <a:r>
              <a:rPr lang="hr-HR" baseline="0" dirty="0" smtClean="0">
                <a:latin typeface="Arial" panose="020B0604020202020204" pitchFamily="34" charset="0"/>
                <a:ea typeface="Times New Roman"/>
                <a:cs typeface="Arial" panose="020B0604020202020204" pitchFamily="34" charset="0"/>
                <a:sym typeface="Times New Roman"/>
              </a:rPr>
              <a:t>:</a:t>
            </a:r>
            <a:endParaRPr lang="en-US" baseline="0" dirty="0" smtClean="0">
              <a:latin typeface="Arial" panose="020B0604020202020204" pitchFamily="34" charset="0"/>
              <a:ea typeface="Times New Roman"/>
              <a:cs typeface="Arial" panose="020B0604020202020204" pitchFamily="34" charset="0"/>
              <a:sym typeface="Times New Roman"/>
            </a:endParaRP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aseline="0" dirty="0" smtClean="0">
                <a:latin typeface="Arial" panose="020B0604020202020204" pitchFamily="34" charset="0"/>
                <a:ea typeface="Times New Roman"/>
                <a:cs typeface="Arial" panose="020B0604020202020204" pitchFamily="34" charset="0"/>
                <a:sym typeface="Times New Roman"/>
              </a:rPr>
              <a:t>Identify if there is a compelling reason to act</a:t>
            </a:r>
            <a:r>
              <a:rPr lang="hr-HR" baseline="0" dirty="0" smtClean="0">
                <a:latin typeface="Arial" panose="020B0604020202020204" pitchFamily="34" charset="0"/>
                <a:ea typeface="Times New Roman"/>
                <a:cs typeface="Arial" panose="020B0604020202020204" pitchFamily="34" charset="0"/>
                <a:sym typeface="Times New Roman"/>
              </a:rPr>
              <a:t> (</a:t>
            </a:r>
            <a:r>
              <a:rPr lang="hr-HR" i="1" baseline="0" dirty="0" smtClean="0">
                <a:latin typeface="Arial" panose="020B0604020202020204" pitchFamily="34" charset="0"/>
                <a:ea typeface="Times New Roman"/>
                <a:cs typeface="Arial" panose="020B0604020202020204" pitchFamily="34" charset="0"/>
                <a:sym typeface="Times New Roman"/>
              </a:rPr>
              <a:t>Note that ‘compelling reason to act’, as defined in Glossary, indicates </a:t>
            </a:r>
            <a:r>
              <a:rPr lang="en-GB" sz="1100" b="0" i="1" u="none" strike="noStrike" cap="none" dirty="0" smtClean="0">
                <a:solidFill>
                  <a:srgbClr val="000000"/>
                </a:solidFill>
                <a:effectLst/>
                <a:latin typeface="Arial"/>
                <a:ea typeface="Arial"/>
                <a:cs typeface="Arial"/>
                <a:sym typeface="Arial"/>
              </a:rPr>
              <a:t>a reason or motive that is convincing enough to undertake transboundary conservation and engage in transboundary cooperation</a:t>
            </a:r>
            <a:r>
              <a:rPr lang="hr-HR" sz="1100" b="0" i="1" u="none" strike="noStrike" cap="none" dirty="0" smtClean="0">
                <a:solidFill>
                  <a:srgbClr val="000000"/>
                </a:solidFill>
                <a:effectLst/>
                <a:latin typeface="Arial"/>
                <a:ea typeface="Arial"/>
                <a:cs typeface="Arial"/>
                <a:sym typeface="Arial"/>
              </a:rPr>
              <a:t>)</a:t>
            </a:r>
            <a:endParaRPr lang="en-US" baseline="0" dirty="0" smtClean="0">
              <a:latin typeface="Arial" panose="020B0604020202020204" pitchFamily="34" charset="0"/>
              <a:ea typeface="Times New Roman"/>
              <a:cs typeface="Arial" panose="020B0604020202020204" pitchFamily="34" charset="0"/>
              <a:sym typeface="Times New Roman"/>
            </a:endParaRPr>
          </a:p>
          <a:p>
            <a:pPr marL="628650" lvl="1" indent="-171450">
              <a:spcBef>
                <a:spcPts val="0"/>
              </a:spcBef>
              <a:spcAft>
                <a:spcPts val="0"/>
              </a:spcAft>
            </a:pPr>
            <a:r>
              <a:rPr lang="en-US" baseline="0" dirty="0" smtClean="0">
                <a:latin typeface="Arial" panose="020B0604020202020204" pitchFamily="34" charset="0"/>
                <a:ea typeface="Times New Roman"/>
                <a:cs typeface="Arial" panose="020B0604020202020204" pitchFamily="34" charset="0"/>
                <a:sym typeface="Times New Roman"/>
              </a:rPr>
              <a:t>Determine if there is a constituency for change</a:t>
            </a:r>
            <a:r>
              <a:rPr lang="hr-HR" baseline="0" dirty="0" smtClean="0">
                <a:latin typeface="Arial" panose="020B0604020202020204" pitchFamily="34" charset="0"/>
                <a:ea typeface="Times New Roman"/>
                <a:cs typeface="Arial" panose="020B0604020202020204" pitchFamily="34" charset="0"/>
                <a:sym typeface="Times New Roman"/>
              </a:rPr>
              <a:t> (</a:t>
            </a:r>
            <a:r>
              <a:rPr lang="hr-HR" i="1" baseline="0" dirty="0" smtClean="0">
                <a:latin typeface="Arial" panose="020B0604020202020204" pitchFamily="34" charset="0"/>
                <a:ea typeface="Times New Roman"/>
                <a:cs typeface="Arial" panose="020B0604020202020204" pitchFamily="34" charset="0"/>
                <a:sym typeface="Times New Roman"/>
              </a:rPr>
              <a:t>Note that a ‘constituency for change’, as defined in Glossary, indicates </a:t>
            </a:r>
            <a:r>
              <a:rPr lang="en-GB" sz="1100" b="0" i="1" u="none" strike="noStrike" cap="none" dirty="0" smtClean="0">
                <a:solidFill>
                  <a:srgbClr val="000000"/>
                </a:solidFill>
                <a:effectLst/>
                <a:latin typeface="Arial"/>
                <a:ea typeface="Arial"/>
                <a:cs typeface="Arial"/>
                <a:sym typeface="Arial"/>
              </a:rPr>
              <a:t>a critical mass of people who are aware of a common challenge and ready to work together in response</a:t>
            </a:r>
            <a:r>
              <a:rPr lang="hr-HR" sz="1100" b="0" i="0" u="none" strike="noStrike" cap="none" dirty="0" smtClean="0">
                <a:solidFill>
                  <a:srgbClr val="000000"/>
                </a:solidFill>
                <a:effectLst/>
                <a:latin typeface="Arial"/>
                <a:ea typeface="Arial"/>
                <a:cs typeface="Arial"/>
                <a:sym typeface="Arial"/>
              </a:rPr>
              <a:t>)</a:t>
            </a:r>
            <a:endParaRPr lang="en-US" baseline="0" dirty="0" smtClean="0">
              <a:latin typeface="Arial" panose="020B0604020202020204" pitchFamily="34" charset="0"/>
              <a:ea typeface="Times New Roman"/>
              <a:cs typeface="Arial" panose="020B0604020202020204" pitchFamily="34" charset="0"/>
              <a:sym typeface="Times New Roman"/>
            </a:endParaRPr>
          </a:p>
          <a:p>
            <a:pPr marL="628650" lvl="1" indent="-171450">
              <a:spcBef>
                <a:spcPts val="0"/>
              </a:spcBef>
              <a:spcAft>
                <a:spcPts val="0"/>
              </a:spcAft>
            </a:pPr>
            <a:r>
              <a:rPr lang="en-US" baseline="0" dirty="0" smtClean="0">
                <a:latin typeface="Arial" panose="020B0604020202020204" pitchFamily="34" charset="0"/>
                <a:ea typeface="Times New Roman"/>
                <a:cs typeface="Arial" panose="020B0604020202020204" pitchFamily="34" charset="0"/>
                <a:sym typeface="Times New Roman"/>
              </a:rPr>
              <a:t>Estimate the scope of the issue</a:t>
            </a:r>
          </a:p>
          <a:p>
            <a:pPr marL="628650" lvl="1" indent="-171450">
              <a:spcBef>
                <a:spcPts val="0"/>
              </a:spcBef>
              <a:spcAft>
                <a:spcPts val="0"/>
              </a:spcAft>
            </a:pPr>
            <a:r>
              <a:rPr lang="en-US" baseline="0" dirty="0" smtClean="0">
                <a:latin typeface="Arial" panose="020B0604020202020204" pitchFamily="34" charset="0"/>
                <a:ea typeface="Times New Roman"/>
                <a:cs typeface="Arial" panose="020B0604020202020204" pitchFamily="34" charset="0"/>
                <a:sym typeface="Times New Roman"/>
              </a:rPr>
              <a:t>Estimate the capacity to work across borders</a:t>
            </a:r>
            <a:endParaRPr lang="en-GB"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Char char="●"/>
            </a:pPr>
            <a:r>
              <a:rPr lang="en-US" baseline="0" dirty="0" smtClean="0">
                <a:latin typeface="Arial" panose="020B0604020202020204" pitchFamily="34" charset="0"/>
                <a:ea typeface="Times New Roman"/>
                <a:cs typeface="Arial" panose="020B0604020202020204" pitchFamily="34" charset="0"/>
                <a:sym typeface="Times New Roman"/>
              </a:rPr>
              <a:t>In Lesson 3, learners will have a chance to practice using the Diagnostic Tool developed by IUCN WCPA for diagnosing the need for TBCAs</a:t>
            </a:r>
            <a:r>
              <a:rPr lang="hr-HR" baseline="0" dirty="0" smtClean="0">
                <a:latin typeface="Arial" panose="020B0604020202020204" pitchFamily="34" charset="0"/>
                <a:ea typeface="Times New Roman"/>
                <a:cs typeface="Arial" panose="020B0604020202020204" pitchFamily="34" charset="0"/>
                <a:sym typeface="Times New Roman"/>
              </a:rPr>
              <a:t>.</a:t>
            </a:r>
            <a:endParaRPr lang="en-US" baseline="0" dirty="0" smtClean="0">
              <a:latin typeface="Arial" panose="020B0604020202020204" pitchFamily="34" charset="0"/>
              <a:ea typeface="Times New Roman"/>
              <a:cs typeface="Arial" panose="020B0604020202020204" pitchFamily="34" charset="0"/>
              <a:sym typeface="Times New Roman"/>
            </a:endParaRPr>
          </a:p>
          <a:p>
            <a:pPr marL="171450" lvl="0" indent="-171450">
              <a:spcBef>
                <a:spcPts val="0"/>
              </a:spcBef>
              <a:spcAft>
                <a:spcPts val="0"/>
              </a:spcAft>
            </a:pPr>
            <a:endParaRPr lang="en-US" baseline="0" dirty="0" smtClean="0">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None/>
            </a:pPr>
            <a:r>
              <a:rPr lang="en-US" baseline="0" dirty="0" smtClean="0">
                <a:latin typeface="Arial" panose="020B0604020202020204" pitchFamily="34" charset="0"/>
                <a:ea typeface="Times New Roman"/>
                <a:cs typeface="Arial" panose="020B0604020202020204" pitchFamily="34" charset="0"/>
                <a:sym typeface="Times New Roman"/>
              </a:rPr>
              <a:t>The second stage in initiating transboundary conservation is “Design”.</a:t>
            </a:r>
            <a:endParaRPr lang="hr-HR" baseline="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Char char="●"/>
            </a:pPr>
            <a:r>
              <a:rPr lang="en-US" baseline="0" dirty="0" smtClean="0">
                <a:latin typeface="Arial" panose="020B0604020202020204" pitchFamily="34" charset="0"/>
                <a:ea typeface="Times New Roman"/>
                <a:cs typeface="Arial" panose="020B0604020202020204" pitchFamily="34" charset="0"/>
                <a:sym typeface="Times New Roman"/>
              </a:rPr>
              <a:t>The goal of this stage is to match the process to the situation.  </a:t>
            </a:r>
            <a:endParaRPr lang="hr-HR" baseline="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Char char="●"/>
            </a:pPr>
            <a:r>
              <a:rPr lang="en-US" baseline="0" dirty="0" smtClean="0">
                <a:latin typeface="Arial" panose="020B0604020202020204" pitchFamily="34" charset="0"/>
                <a:ea typeface="Times New Roman"/>
                <a:cs typeface="Arial" panose="020B0604020202020204" pitchFamily="34" charset="0"/>
                <a:sym typeface="Times New Roman"/>
              </a:rPr>
              <a:t>It includes four steps</a:t>
            </a:r>
            <a:r>
              <a:rPr lang="hr-HR" baseline="0" dirty="0" smtClean="0">
                <a:latin typeface="Arial" panose="020B0604020202020204" pitchFamily="34" charset="0"/>
                <a:ea typeface="Times New Roman"/>
                <a:cs typeface="Arial" panose="020B0604020202020204" pitchFamily="34" charset="0"/>
                <a:sym typeface="Times New Roman"/>
              </a:rPr>
              <a:t>:</a:t>
            </a:r>
            <a:endParaRPr lang="en-US" baseline="0" dirty="0" smtClean="0">
              <a:latin typeface="Arial" panose="020B0604020202020204" pitchFamily="34" charset="0"/>
              <a:ea typeface="Times New Roman"/>
              <a:cs typeface="Arial" panose="020B0604020202020204" pitchFamily="34" charset="0"/>
              <a:sym typeface="Times New Roman"/>
            </a:endParaRPr>
          </a:p>
          <a:p>
            <a:pPr marL="628650" lvl="1" indent="-171450">
              <a:spcBef>
                <a:spcPts val="0"/>
              </a:spcBef>
              <a:spcAft>
                <a:spcPts val="0"/>
              </a:spcAft>
            </a:pPr>
            <a:r>
              <a:rPr lang="en-US" baseline="0" dirty="0" smtClean="0">
                <a:latin typeface="Arial" panose="020B0604020202020204" pitchFamily="34" charset="0"/>
                <a:ea typeface="Times New Roman"/>
                <a:cs typeface="Arial" panose="020B0604020202020204" pitchFamily="34" charset="0"/>
                <a:sym typeface="Times New Roman"/>
              </a:rPr>
              <a:t>Determine who should lead the effort</a:t>
            </a:r>
          </a:p>
          <a:p>
            <a:pPr marL="628650" lvl="1" indent="-171450">
              <a:spcBef>
                <a:spcPts val="0"/>
              </a:spcBef>
              <a:spcAft>
                <a:spcPts val="0"/>
              </a:spcAft>
            </a:pPr>
            <a:r>
              <a:rPr lang="en-US" baseline="0" dirty="0" smtClean="0">
                <a:latin typeface="Arial" panose="020B0604020202020204" pitchFamily="34" charset="0"/>
                <a:ea typeface="Times New Roman"/>
                <a:cs typeface="Arial" panose="020B0604020202020204" pitchFamily="34" charset="0"/>
                <a:sym typeface="Times New Roman"/>
              </a:rPr>
              <a:t>Mobilize and engage the right people</a:t>
            </a:r>
          </a:p>
          <a:p>
            <a:pPr marL="628650" lvl="1" indent="-171450">
              <a:spcBef>
                <a:spcPts val="0"/>
              </a:spcBef>
              <a:spcAft>
                <a:spcPts val="0"/>
              </a:spcAft>
            </a:pPr>
            <a:r>
              <a:rPr lang="en-US" baseline="0" dirty="0" smtClean="0">
                <a:latin typeface="Arial" panose="020B0604020202020204" pitchFamily="34" charset="0"/>
                <a:ea typeface="Times New Roman"/>
                <a:cs typeface="Arial" panose="020B0604020202020204" pitchFamily="34" charset="0"/>
                <a:sym typeface="Times New Roman"/>
              </a:rPr>
              <a:t>Define the geographic extent</a:t>
            </a:r>
          </a:p>
          <a:p>
            <a:pPr marL="628650" lvl="1" indent="-171450">
              <a:spcBef>
                <a:spcPts val="0"/>
              </a:spcBef>
              <a:spcAft>
                <a:spcPts val="0"/>
              </a:spcAft>
            </a:pPr>
            <a:r>
              <a:rPr lang="en-US" baseline="0" dirty="0" smtClean="0">
                <a:latin typeface="Arial" panose="020B0604020202020204" pitchFamily="34" charset="0"/>
                <a:ea typeface="Times New Roman"/>
                <a:cs typeface="Arial" panose="020B0604020202020204" pitchFamily="34" charset="0"/>
                <a:sym typeface="Times New Roman"/>
              </a:rPr>
              <a:t>Negotiate a joint vision and develop management objectives</a:t>
            </a:r>
            <a:endParaRPr lang="hr-HR" baseline="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Char char="●"/>
            </a:pPr>
            <a:r>
              <a:rPr lang="en-US" baseline="0" dirty="0" smtClean="0">
                <a:latin typeface="Arial" panose="020B0604020202020204" pitchFamily="34" charset="0"/>
                <a:ea typeface="Times New Roman"/>
                <a:cs typeface="Arial" panose="020B0604020202020204" pitchFamily="34" charset="0"/>
                <a:sym typeface="Times New Roman"/>
              </a:rPr>
              <a:t>Lesson 5 will focus on the first three steps of this stage, and includes an exercise on defining the geographic extent and mapping stakeholders.</a:t>
            </a:r>
            <a:endParaRPr lang="hr-HR" baseline="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Char char="●"/>
            </a:pPr>
            <a:r>
              <a:rPr lang="en-US" baseline="0" dirty="0" smtClean="0">
                <a:latin typeface="Arial" panose="020B0604020202020204" pitchFamily="34" charset="0"/>
                <a:ea typeface="Times New Roman"/>
                <a:cs typeface="Arial" panose="020B0604020202020204" pitchFamily="34" charset="0"/>
                <a:sym typeface="Times New Roman"/>
              </a:rPr>
              <a:t>Lesson 7 will focus on the fourth step, and includes a mock negotiation of a joint vision and management objectives.</a:t>
            </a:r>
          </a:p>
          <a:p>
            <a:pPr marL="171450" lvl="0" indent="-171450">
              <a:spcBef>
                <a:spcPts val="0"/>
              </a:spcBef>
              <a:spcAft>
                <a:spcPts val="0"/>
              </a:spcAft>
            </a:pPr>
            <a:endParaRPr lang="en-US" baseline="0" dirty="0" smtClean="0">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None/>
            </a:pPr>
            <a:r>
              <a:rPr lang="en-US" baseline="0" dirty="0" smtClean="0">
                <a:latin typeface="Arial" panose="020B0604020202020204" pitchFamily="34" charset="0"/>
                <a:ea typeface="Times New Roman"/>
                <a:cs typeface="Arial" panose="020B0604020202020204" pitchFamily="34" charset="0"/>
                <a:sym typeface="Times New Roman"/>
              </a:rPr>
              <a:t>The other lessons in this module will address key substantive concepts relating to models of transboundary cooperation, governance, and management of </a:t>
            </a:r>
            <a:r>
              <a:rPr lang="hr-HR" baseline="0" dirty="0" smtClean="0">
                <a:latin typeface="Arial" panose="020B0604020202020204" pitchFamily="34" charset="0"/>
                <a:ea typeface="Times New Roman"/>
                <a:cs typeface="Arial" panose="020B0604020202020204" pitchFamily="34" charset="0"/>
                <a:sym typeface="Times New Roman"/>
              </a:rPr>
              <a:t>TBCAs.</a:t>
            </a:r>
            <a:endParaRPr lang="en-US" baseline="0" dirty="0" smtClean="0">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None/>
            </a:pPr>
            <a:endParaRPr lang="en-US" dirty="0" smtClean="0">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None/>
            </a:pPr>
            <a:endParaRPr lang="en-US" dirty="0" smtClean="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2123854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fb5a9a91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fb5a9a91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i="1" dirty="0">
                <a:latin typeface="Arial" panose="020B0604020202020204" pitchFamily="34" charset="0"/>
                <a:ea typeface="Times New Roman"/>
                <a:cs typeface="Arial" panose="020B0604020202020204" pitchFamily="34" charset="0"/>
                <a:sym typeface="Times New Roman"/>
              </a:rPr>
              <a:t>Photo Credit: </a:t>
            </a:r>
            <a:r>
              <a:rPr lang="hr-HR" i="1" dirty="0" smtClean="0">
                <a:latin typeface="Arial" panose="020B0604020202020204" pitchFamily="34" charset="0"/>
                <a:ea typeface="Times New Roman"/>
                <a:cs typeface="Arial" panose="020B0604020202020204" pitchFamily="34" charset="0"/>
                <a:sym typeface="Times New Roman"/>
              </a:rPr>
              <a:t>Landscapes of Dauria </a:t>
            </a:r>
            <a:r>
              <a:rPr lang="en" i="1" dirty="0" smtClean="0">
                <a:latin typeface="Arial" panose="020B0604020202020204" pitchFamily="34" charset="0"/>
                <a:ea typeface="Times New Roman"/>
                <a:cs typeface="Arial" panose="020B0604020202020204" pitchFamily="34" charset="0"/>
                <a:sym typeface="Times New Roman"/>
              </a:rPr>
              <a:t>(</a:t>
            </a:r>
            <a:r>
              <a:rPr lang="en" i="1" dirty="0">
                <a:latin typeface="Arial" panose="020B0604020202020204" pitchFamily="34" charset="0"/>
                <a:ea typeface="Times New Roman"/>
                <a:cs typeface="Arial" panose="020B0604020202020204" pitchFamily="34" charset="0"/>
                <a:sym typeface="Times New Roman"/>
              </a:rPr>
              <a:t>Mongolia</a:t>
            </a:r>
            <a:r>
              <a:rPr lang="en" i="1" dirty="0" smtClean="0">
                <a:latin typeface="Arial" panose="020B0604020202020204" pitchFamily="34" charset="0"/>
                <a:ea typeface="Times New Roman"/>
                <a:cs typeface="Arial" panose="020B0604020202020204" pitchFamily="34" charset="0"/>
                <a:sym typeface="Times New Roman"/>
              </a:rPr>
              <a:t>) </a:t>
            </a:r>
            <a:r>
              <a:rPr lang="en" i="1" dirty="0">
                <a:latin typeface="Arial" panose="020B0604020202020204" pitchFamily="34" charset="0"/>
                <a:ea typeface="Times New Roman"/>
                <a:cs typeface="Arial" panose="020B0604020202020204" pitchFamily="34" charset="0"/>
                <a:sym typeface="Times New Roman"/>
              </a:rPr>
              <a:t>©Maja Vasilijević</a:t>
            </a:r>
            <a:endParaRPr i="1" dirty="0">
              <a:latin typeface="Arial" panose="020B0604020202020204" pitchFamily="34" charset="0"/>
              <a:ea typeface="Times New Roman"/>
              <a:cs typeface="Arial" panose="020B0604020202020204" pitchFamily="34" charset="0"/>
              <a:sym typeface="Times New Roman"/>
            </a:endParaRPr>
          </a:p>
          <a:p>
            <a:pPr marL="158750" lvl="0" indent="0" rtl="0">
              <a:lnSpc>
                <a:spcPct val="115000"/>
              </a:lnSpc>
              <a:spcBef>
                <a:spcPts val="0"/>
              </a:spcBef>
              <a:spcAft>
                <a:spcPts val="0"/>
              </a:spcAft>
              <a:buClr>
                <a:schemeClr val="dk1"/>
              </a:buClr>
              <a:buSzPts val="1100"/>
              <a:buFont typeface="Times New Roman"/>
              <a:buNone/>
            </a:pPr>
            <a:endParaRP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algn="l" rtl="0">
              <a:lnSpc>
                <a:spcPct val="115000"/>
              </a:lnSpc>
              <a:spcBef>
                <a:spcPts val="0"/>
              </a:spcBef>
              <a:spcAft>
                <a:spcPts val="0"/>
              </a:spcAft>
              <a:buNone/>
            </a:pPr>
            <a:r>
              <a:rPr lang="en-US" b="1" dirty="0" smtClean="0">
                <a:solidFill>
                  <a:schemeClr val="dk1"/>
                </a:solidFill>
              </a:rPr>
              <a:t>Factors</a:t>
            </a:r>
            <a:r>
              <a:rPr lang="en-US" b="1" baseline="0" dirty="0" smtClean="0">
                <a:solidFill>
                  <a:schemeClr val="dk1"/>
                </a:solidFill>
              </a:rPr>
              <a:t> of success</a:t>
            </a:r>
          </a:p>
          <a:p>
            <a:pPr marL="0" lvl="0" indent="0" algn="l" rtl="0">
              <a:lnSpc>
                <a:spcPct val="115000"/>
              </a:lnSpc>
              <a:spcBef>
                <a:spcPts val="0"/>
              </a:spcBef>
              <a:spcAft>
                <a:spcPts val="0"/>
              </a:spcAft>
              <a:buNone/>
            </a:pPr>
            <a:r>
              <a:rPr lang="en-US" b="0" baseline="0" dirty="0" smtClean="0">
                <a:solidFill>
                  <a:schemeClr val="dk1"/>
                </a:solidFill>
              </a:rPr>
              <a:t>Recall the five factors of success in the process of initiating transboundary conservation:</a:t>
            </a:r>
          </a:p>
          <a:p>
            <a:pPr marL="0" lvl="0" indent="0" algn="l" rtl="0">
              <a:lnSpc>
                <a:spcPct val="115000"/>
              </a:lnSpc>
              <a:spcBef>
                <a:spcPts val="0"/>
              </a:spcBef>
              <a:spcAft>
                <a:spcPts val="0"/>
              </a:spcAft>
              <a:buNone/>
            </a:pPr>
            <a:r>
              <a:rPr lang="en-GB" b="0" dirty="0" smtClean="0">
                <a:solidFill>
                  <a:schemeClr val="dk1"/>
                </a:solidFill>
              </a:rPr>
              <a:t>1. Assess the enabling environment to pursue transboundary conservation </a:t>
            </a:r>
          </a:p>
          <a:p>
            <a:pPr marL="0" lvl="0" indent="0" algn="l" rtl="0">
              <a:lnSpc>
                <a:spcPct val="115000"/>
              </a:lnSpc>
              <a:spcBef>
                <a:spcPts val="0"/>
              </a:spcBef>
              <a:spcAft>
                <a:spcPts val="0"/>
              </a:spcAft>
              <a:buNone/>
            </a:pPr>
            <a:r>
              <a:rPr lang="en-GB" b="0" dirty="0" smtClean="0">
                <a:solidFill>
                  <a:schemeClr val="dk1"/>
                </a:solidFill>
              </a:rPr>
              <a:t>2. Define the transboundary context and relationships affecting the achievement of the conservation targets and the resulting geographic extent </a:t>
            </a:r>
          </a:p>
          <a:p>
            <a:pPr marL="0" lvl="0" indent="0" algn="l" rtl="0">
              <a:lnSpc>
                <a:spcPct val="115000"/>
              </a:lnSpc>
              <a:spcBef>
                <a:spcPts val="0"/>
              </a:spcBef>
              <a:spcAft>
                <a:spcPts val="0"/>
              </a:spcAft>
              <a:buNone/>
            </a:pPr>
            <a:r>
              <a:rPr lang="en-GB" b="0" dirty="0" smtClean="0">
                <a:solidFill>
                  <a:schemeClr val="dk1"/>
                </a:solidFill>
              </a:rPr>
              <a:t>3. Identify and involve stakeholders, obtain support of decision makers and ensure political will and buy-in</a:t>
            </a:r>
          </a:p>
          <a:p>
            <a:pPr marL="0" lvl="0" indent="0" algn="l" rtl="0">
              <a:lnSpc>
                <a:spcPct val="115000"/>
              </a:lnSpc>
              <a:spcBef>
                <a:spcPts val="0"/>
              </a:spcBef>
              <a:spcAft>
                <a:spcPts val="0"/>
              </a:spcAft>
              <a:buNone/>
            </a:pPr>
            <a:r>
              <a:rPr lang="en-GB" b="0" dirty="0" smtClean="0">
                <a:solidFill>
                  <a:schemeClr val="dk1"/>
                </a:solidFill>
              </a:rPr>
              <a:t>4. Agree on common values and joint vision</a:t>
            </a:r>
          </a:p>
          <a:p>
            <a:pPr marL="0" lvl="0" indent="0" algn="l" rtl="0">
              <a:lnSpc>
                <a:spcPct val="115000"/>
              </a:lnSpc>
              <a:spcBef>
                <a:spcPts val="0"/>
              </a:spcBef>
              <a:spcAft>
                <a:spcPts val="0"/>
              </a:spcAft>
              <a:buNone/>
            </a:pPr>
            <a:r>
              <a:rPr lang="en-GB" b="0" dirty="0" smtClean="0">
                <a:solidFill>
                  <a:schemeClr val="dk1"/>
                </a:solidFill>
              </a:rPr>
              <a:t>5. Determine common transboundary management objectives and develop cooperative agreements</a:t>
            </a:r>
          </a:p>
          <a:p>
            <a:pPr marL="0" lvl="0" indent="0" algn="l" rtl="0">
              <a:lnSpc>
                <a:spcPct val="115000"/>
              </a:lnSpc>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lgn="l" rtl="0">
              <a:lnSpc>
                <a:spcPct val="115000"/>
              </a:lnSpc>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Lesson 1 will introduce key background,</a:t>
            </a:r>
            <a:r>
              <a:rPr lang="en-US" sz="1100" b="0" i="0" u="none" strike="noStrike" cap="none" baseline="0" dirty="0" smtClean="0">
                <a:solidFill>
                  <a:srgbClr val="000000"/>
                </a:solidFill>
                <a:effectLst/>
                <a:latin typeface="Arial"/>
                <a:ea typeface="Arial"/>
                <a:cs typeface="Arial"/>
                <a:sym typeface="Arial"/>
              </a:rPr>
              <a:t> concepts and terminology needed to understand and implement all five factors.</a:t>
            </a:r>
            <a:endParaRPr lang="en-GB" sz="1100" b="0" i="0" u="none" strike="noStrike" cap="none" dirty="0" smtClean="0">
              <a:solidFill>
                <a:srgbClr val="000000"/>
              </a:solidFill>
              <a:effectLst/>
              <a:latin typeface="Arial"/>
              <a:ea typeface="Arial"/>
              <a:cs typeface="Arial"/>
              <a:sym typeface="Arial"/>
            </a:endParaRPr>
          </a:p>
          <a:p>
            <a:pPr marL="0" lvl="0" indent="0" algn="l" rtl="0">
              <a:lnSpc>
                <a:spcPct val="115000"/>
              </a:lnSpc>
              <a:spcBef>
                <a:spcPts val="0"/>
              </a:spcBef>
              <a:spcAft>
                <a:spcPts val="0"/>
              </a:spcAft>
              <a:buNone/>
            </a:pPr>
            <a:endParaRPr b="0" dirty="0" smtClean="0">
              <a:solidFill>
                <a:schemeClr val="dk1"/>
              </a:solidFill>
            </a:endParaRPr>
          </a:p>
          <a:p>
            <a:pPr marL="0" lvl="0" indent="0" rtl="0">
              <a:spcBef>
                <a:spcPts val="0"/>
              </a:spcBef>
              <a:spcAft>
                <a:spcPts val="0"/>
              </a:spcAft>
              <a:buNone/>
            </a:pPr>
            <a:endParaRPr i="1"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3735783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fb5a9a911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fb5a9a91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i="1" dirty="0">
                <a:latin typeface="Arial" panose="020B0604020202020204" pitchFamily="34" charset="0"/>
                <a:ea typeface="Times New Roman"/>
                <a:cs typeface="Arial" panose="020B0604020202020204" pitchFamily="34" charset="0"/>
                <a:sym typeface="Times New Roman"/>
              </a:rPr>
              <a:t>Photo Credit: </a:t>
            </a:r>
            <a:r>
              <a:rPr lang="hr-HR" i="1" dirty="0" smtClean="0">
                <a:latin typeface="Arial" panose="020B0604020202020204" pitchFamily="34" charset="0"/>
                <a:ea typeface="Times New Roman"/>
                <a:cs typeface="Arial" panose="020B0604020202020204" pitchFamily="34" charset="0"/>
                <a:sym typeface="Times New Roman"/>
              </a:rPr>
              <a:t>Landscapes of Dauria </a:t>
            </a:r>
            <a:r>
              <a:rPr lang="en" i="1" dirty="0" smtClean="0">
                <a:latin typeface="Arial" panose="020B0604020202020204" pitchFamily="34" charset="0"/>
                <a:ea typeface="Times New Roman"/>
                <a:cs typeface="Arial" panose="020B0604020202020204" pitchFamily="34" charset="0"/>
                <a:sym typeface="Times New Roman"/>
              </a:rPr>
              <a:t>(Mongolia) ©Maja Vasilijević</a:t>
            </a:r>
            <a:endParaRPr sz="1100" b="0" i="1" u="none" strike="noStrike" cap="none"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None/>
            </a:pPr>
            <a:endParaRPr lang="hr-HR" dirty="0" smtClean="0">
              <a:latin typeface="Arial" panose="020B0604020202020204" pitchFamily="34" charset="0"/>
              <a:ea typeface="Times New Roman"/>
              <a:cs typeface="Arial" panose="020B0604020202020204" pitchFamily="34" charset="0"/>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hr-HR" b="1" dirty="0" smtClean="0">
                <a:latin typeface="Arial" panose="020B0604020202020204" pitchFamily="34" charset="0"/>
                <a:ea typeface="Times New Roman"/>
                <a:cs typeface="Arial" panose="020B0604020202020204" pitchFamily="34" charset="0"/>
                <a:sym typeface="Times New Roman"/>
              </a:rPr>
              <a:t>Overview:</a:t>
            </a:r>
            <a:r>
              <a:rPr lang="hr-HR" b="1" baseline="0" dirty="0" smtClean="0">
                <a:latin typeface="Arial" panose="020B0604020202020204" pitchFamily="34" charset="0"/>
                <a:ea typeface="Times New Roman"/>
                <a:cs typeface="Arial" panose="020B0604020202020204" pitchFamily="34" charset="0"/>
                <a:sym typeface="Times New Roman"/>
              </a:rPr>
              <a:t> Transboundary conservation process</a:t>
            </a:r>
            <a:endParaRPr lang="hr-HR" b="1" dirty="0" smtClean="0">
              <a:latin typeface="Arial" panose="020B0604020202020204" pitchFamily="34" charset="0"/>
              <a:ea typeface="Times New Roman"/>
              <a:cs typeface="Arial" panose="020B0604020202020204" pitchFamily="34" charset="0"/>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1100" b="0" i="0" u="none" strike="noStrike" cap="none" dirty="0" smtClean="0">
                <a:solidFill>
                  <a:srgbClr val="000000"/>
                </a:solidFill>
                <a:latin typeface="Arial" panose="020B0604020202020204" pitchFamily="34" charset="0"/>
                <a:ea typeface="Times New Roman"/>
                <a:cs typeface="Arial" panose="020B0604020202020204" pitchFamily="34" charset="0"/>
                <a:sym typeface="Times New Roman"/>
              </a:rPr>
              <a:t>This</a:t>
            </a: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 slide shows the next stages in the transboundary conservation process:</a:t>
            </a:r>
            <a:endPar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Char char="●"/>
            </a:pP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The “</a:t>
            </a:r>
            <a:r>
              <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Take action</a:t>
            </a: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 stage constitutes the “Inputs and processes” part of the WCPA framework</a:t>
            </a:r>
            <a:r>
              <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a:t>
            </a:r>
          </a:p>
          <a:p>
            <a:pPr marL="457200" lvl="0" indent="-298450" rtl="0">
              <a:lnSpc>
                <a:spcPct val="115000"/>
              </a:lnSpc>
              <a:spcBef>
                <a:spcPts val="0"/>
              </a:spcBef>
              <a:spcAft>
                <a:spcPts val="0"/>
              </a:spcAft>
              <a:buClr>
                <a:schemeClr val="dk1"/>
              </a:buClr>
              <a:buSzPts val="1100"/>
              <a:buChar char="●"/>
            </a:pP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The goal of this stage is to secure resources and implement actions</a:t>
            </a:r>
            <a:r>
              <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a:t>
            </a:r>
          </a:p>
          <a:p>
            <a:pPr marL="457200" lvl="0" indent="-298450" rtl="0">
              <a:lnSpc>
                <a:spcPct val="115000"/>
              </a:lnSpc>
              <a:spcBef>
                <a:spcPts val="0"/>
              </a:spcBef>
              <a:spcAft>
                <a:spcPts val="0"/>
              </a:spcAft>
              <a:buClr>
                <a:schemeClr val="dk1"/>
              </a:buClr>
              <a:buSzPts val="1100"/>
              <a:buChar char="●"/>
            </a:pP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The steps include:</a:t>
            </a:r>
            <a:endPar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endParaRPr>
          </a:p>
          <a:p>
            <a:pPr marL="628650" lvl="1" indent="-171450">
              <a:spcBef>
                <a:spcPts val="0"/>
              </a:spcBef>
              <a:spcAft>
                <a:spcPts val="0"/>
              </a:spcAft>
            </a:pP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Assess the capacity to implement plan</a:t>
            </a:r>
            <a:r>
              <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s</a:t>
            </a:r>
          </a:p>
          <a:p>
            <a:pPr marL="628650" lvl="1" indent="-171450">
              <a:spcBef>
                <a:spcPts val="0"/>
              </a:spcBef>
              <a:spcAft>
                <a:spcPts val="0"/>
              </a:spcAft>
            </a:pP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Develop an action plan</a:t>
            </a:r>
            <a:endPar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endParaRPr>
          </a:p>
          <a:p>
            <a:pPr marL="628650" lvl="1" indent="-171450">
              <a:spcBef>
                <a:spcPts val="0"/>
              </a:spcBef>
              <a:spcAft>
                <a:spcPts val="0"/>
              </a:spcAft>
            </a:pP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Secure financial resources</a:t>
            </a:r>
            <a:endPar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endParaRPr>
          </a:p>
          <a:p>
            <a:pPr marL="628650" lvl="1" indent="-171450">
              <a:spcBef>
                <a:spcPts val="0"/>
              </a:spcBef>
              <a:spcAft>
                <a:spcPts val="0"/>
              </a:spcAft>
            </a:pP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Implement the plans</a:t>
            </a:r>
            <a:endPar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Char char="●"/>
            </a:pP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The “Outputs and Outcomes” part of the framework includes the stage “Evaluate”</a:t>
            </a:r>
            <a:endPar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Char char="●"/>
            </a:pP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The goal of the stage is to learn and adapt</a:t>
            </a:r>
            <a:endPar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Char char="●"/>
            </a:pP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The steps include</a:t>
            </a:r>
            <a:r>
              <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a:t>
            </a:r>
          </a:p>
          <a:p>
            <a:pPr marL="628650" lvl="1" indent="-171450">
              <a:spcBef>
                <a:spcPts val="0"/>
              </a:spcBef>
              <a:spcAft>
                <a:spcPts val="0"/>
              </a:spcAft>
            </a:pP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Assess progress and outcomes</a:t>
            </a:r>
            <a:endPar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endParaRPr>
          </a:p>
          <a:p>
            <a:pPr marL="628650" lvl="1" indent="-171450">
              <a:spcBef>
                <a:spcPts val="0"/>
              </a:spcBef>
              <a:spcAft>
                <a:spcPts val="0"/>
              </a:spcAft>
            </a:pP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Determine if there is a need to continue</a:t>
            </a:r>
            <a:endPar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endParaRPr>
          </a:p>
          <a:p>
            <a:pPr marL="628650" lvl="1" indent="-171450">
              <a:spcBef>
                <a:spcPts val="0"/>
              </a:spcBef>
              <a:spcAft>
                <a:spcPts val="0"/>
              </a:spcAft>
            </a:pP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Adapt the management and action plans</a:t>
            </a:r>
            <a:endPar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endParaRPr>
          </a:p>
          <a:p>
            <a:pPr marL="628650" lvl="1" indent="-171450">
              <a:spcBef>
                <a:spcPts val="0"/>
              </a:spcBef>
              <a:spcAft>
                <a:spcPts val="0"/>
              </a:spcAft>
            </a:pP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Communicate progress</a:t>
            </a:r>
            <a:endParaRPr lang="hr-HR"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endParaRPr>
          </a:p>
          <a:p>
            <a:pPr marL="628650" lvl="1" indent="-171450">
              <a:spcBef>
                <a:spcPts val="0"/>
              </a:spcBef>
              <a:spcAft>
                <a:spcPts val="0"/>
              </a:spcAft>
            </a:pPr>
            <a:endPar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b="0" i="0" u="none" strike="noStrike" cap="none" baseline="0" dirty="0" smtClean="0">
                <a:solidFill>
                  <a:srgbClr val="000000"/>
                </a:solidFill>
                <a:latin typeface="Arial" panose="020B0604020202020204" pitchFamily="34" charset="0"/>
                <a:ea typeface="Times New Roman"/>
                <a:cs typeface="Arial" panose="020B0604020202020204" pitchFamily="34" charset="0"/>
                <a:sym typeface="Times New Roman"/>
              </a:rPr>
              <a:t>These stages are not addressed in detail in this module. Lesson 8 gives an overview of these stages as part of the discussion of next steps.</a:t>
            </a:r>
          </a:p>
          <a:p>
            <a:pPr marL="457200" marR="0" lvl="1" indent="0" algn="l" defTabSz="914400" rtl="0" eaLnBrk="1" fontAlgn="auto" latinLnBrk="0" hangingPunct="1">
              <a:lnSpc>
                <a:spcPct val="100000"/>
              </a:lnSpc>
              <a:spcBef>
                <a:spcPts val="0"/>
              </a:spcBef>
              <a:spcAft>
                <a:spcPts val="0"/>
              </a:spcAft>
              <a:buClr>
                <a:srgbClr val="000000"/>
              </a:buClr>
              <a:buSzPts val="1100"/>
              <a:buNone/>
              <a:tabLst/>
              <a:defRPr/>
            </a:pPr>
            <a:endParaRPr lang="hr-HR" sz="1100" b="0" i="0" u="none" strike="noStrike" cap="none" dirty="0" smtClean="0">
              <a:solidFill>
                <a:srgbClr val="000000"/>
              </a:solidFill>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3860473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fb5a9a911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fb5a9a911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i="1" dirty="0">
                <a:solidFill>
                  <a:schemeClr val="dk1"/>
                </a:solidFill>
                <a:latin typeface="Arial" panose="020B0604020202020204" pitchFamily="34" charset="0"/>
                <a:ea typeface="Times New Roman"/>
                <a:cs typeface="Arial" panose="020B0604020202020204" pitchFamily="34" charset="0"/>
                <a:sym typeface="Times New Roman"/>
              </a:rPr>
              <a:t>Photo Credit: </a:t>
            </a:r>
            <a:r>
              <a:rPr lang="hr-HR" i="1" dirty="0" smtClean="0">
                <a:latin typeface="Arial" panose="020B0604020202020204" pitchFamily="34" charset="0"/>
                <a:ea typeface="Times New Roman"/>
                <a:cs typeface="Arial" panose="020B0604020202020204" pitchFamily="34" charset="0"/>
                <a:sym typeface="Times New Roman"/>
              </a:rPr>
              <a:t>Landscapes of Dauria </a:t>
            </a:r>
            <a:r>
              <a:rPr lang="en" i="1" dirty="0" smtClean="0">
                <a:latin typeface="Arial" panose="020B0604020202020204" pitchFamily="34" charset="0"/>
                <a:ea typeface="Times New Roman"/>
                <a:cs typeface="Arial" panose="020B0604020202020204" pitchFamily="34" charset="0"/>
                <a:sym typeface="Times New Roman"/>
              </a:rPr>
              <a:t>(Mongolia) ©Maja Vasilijević</a:t>
            </a:r>
            <a:endParaRPr i="1"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Clr>
                <a:schemeClr val="dk1"/>
              </a:buClr>
              <a:buSzPts val="1100"/>
              <a:buFont typeface="Arial"/>
              <a:buNone/>
            </a:pPr>
            <a:endParaRPr lang="en-US" i="1"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b="1" dirty="0" smtClean="0">
                <a:solidFill>
                  <a:schemeClr val="dk1"/>
                </a:solidFill>
                <a:latin typeface="Arial" panose="020B0604020202020204" pitchFamily="34" charset="0"/>
                <a:ea typeface="Times New Roman"/>
                <a:cs typeface="Arial" panose="020B0604020202020204" pitchFamily="34" charset="0"/>
                <a:sym typeface="Times New Roman"/>
              </a:rPr>
              <a:t>Discussion</a:t>
            </a:r>
          </a:p>
          <a:p>
            <a:pPr marL="0" lvl="0" indent="0" rtl="0">
              <a:lnSpc>
                <a:spcPct val="115000"/>
              </a:lnSpc>
              <a:spcBef>
                <a:spcPts val="0"/>
              </a:spcBef>
              <a:spcAft>
                <a:spcPts val="0"/>
              </a:spcAft>
              <a:buNone/>
            </a:pPr>
            <a:r>
              <a:rPr lang="en-US" dirty="0" smtClean="0">
                <a:solidFill>
                  <a:schemeClr val="dk1"/>
                </a:solidFill>
                <a:latin typeface="Arial" panose="020B0604020202020204" pitchFamily="34" charset="0"/>
                <a:ea typeface="Times New Roman"/>
                <a:cs typeface="Arial" panose="020B0604020202020204" pitchFamily="34" charset="0"/>
                <a:sym typeface="Times New Roman"/>
              </a:rPr>
              <a:t>Use this</a:t>
            </a: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 slide to start a discussion.</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None/>
            </a:pPr>
            <a:endParaRPr lang="hr-HR"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Char char="●"/>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Ask learners about their experience with transboundary conservation.</a:t>
            </a:r>
          </a:p>
          <a:p>
            <a:pPr marL="628650" lvl="1" indent="-171450" rtl="0">
              <a:lnSpc>
                <a:spcPct val="115000"/>
              </a:lnSpc>
              <a:spcBef>
                <a:spcPts val="0"/>
              </a:spcBef>
              <a:spcAft>
                <a:spcPts val="0"/>
              </a:spcAft>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What is your experience establishing or working in </a:t>
            </a:r>
            <a:r>
              <a:rPr lang="hr-HR" sz="1100" i="0" baseline="0" dirty="0" smtClean="0">
                <a:solidFill>
                  <a:schemeClr val="dk1"/>
                </a:solidFill>
                <a:latin typeface="Arial" panose="020B0604020202020204" pitchFamily="34" charset="0"/>
                <a:ea typeface="Times New Roman"/>
                <a:cs typeface="Arial" panose="020B0604020202020204" pitchFamily="34" charset="0"/>
                <a:sym typeface="Times New Roman"/>
              </a:rPr>
              <a:t>TBCAs</a:t>
            </a: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a:t>
            </a:r>
          </a:p>
          <a:p>
            <a:pPr marL="628650" lvl="1" indent="-171450" rtl="0">
              <a:lnSpc>
                <a:spcPct val="115000"/>
              </a:lnSpc>
              <a:spcBef>
                <a:spcPts val="0"/>
              </a:spcBef>
              <a:spcAft>
                <a:spcPts val="0"/>
              </a:spcAft>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What were the challenges?</a:t>
            </a:r>
          </a:p>
          <a:p>
            <a:pPr marL="628650" lvl="1" indent="-171450" rtl="0">
              <a:lnSpc>
                <a:spcPct val="115000"/>
              </a:lnSpc>
              <a:spcBef>
                <a:spcPts val="0"/>
              </a:spcBef>
              <a:spcAft>
                <a:spcPts val="0"/>
              </a:spcAft>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What were the benefits?</a:t>
            </a:r>
            <a:endParaRPr lang="hr-HR"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Char char="●"/>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If learners do not have direct experience with transboundary conservation, instead ask:</a:t>
            </a:r>
          </a:p>
          <a:p>
            <a:pPr marL="628650" lvl="1" indent="-171450" rtl="0">
              <a:lnSpc>
                <a:spcPct val="115000"/>
              </a:lnSpc>
              <a:spcBef>
                <a:spcPts val="0"/>
              </a:spcBef>
              <a:spcAft>
                <a:spcPts val="0"/>
              </a:spcAft>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What is your interest in transboundary conservation?  </a:t>
            </a:r>
          </a:p>
          <a:p>
            <a:pPr marL="628650" lvl="1" indent="-171450" rtl="0">
              <a:lnSpc>
                <a:spcPct val="115000"/>
              </a:lnSpc>
              <a:spcBef>
                <a:spcPts val="0"/>
              </a:spcBef>
              <a:spcAft>
                <a:spcPts val="0"/>
              </a:spcAft>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What do you see as the benefits?</a:t>
            </a:r>
          </a:p>
          <a:p>
            <a:pPr marL="628650" lvl="1" indent="-171450" rtl="0">
              <a:lnSpc>
                <a:spcPct val="115000"/>
              </a:lnSpc>
              <a:spcBef>
                <a:spcPts val="0"/>
              </a:spcBef>
              <a:spcAft>
                <a:spcPts val="0"/>
              </a:spcAft>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What challenges can you foresee?</a:t>
            </a:r>
            <a:endParaRPr lang="hr-HR"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Char char="●"/>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Process:</a:t>
            </a:r>
          </a:p>
          <a:p>
            <a:pPr marL="628650" lvl="1" indent="-171450" rtl="0">
              <a:lnSpc>
                <a:spcPct val="115000"/>
              </a:lnSpc>
              <a:spcBef>
                <a:spcPts val="0"/>
              </a:spcBef>
              <a:spcAft>
                <a:spcPts val="0"/>
              </a:spcAft>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Option 1: Ask learners in advance to prepare a slide on a site in which they worked. Include the slides in this presentation.</a:t>
            </a:r>
          </a:p>
          <a:p>
            <a:pPr marL="628650" lvl="1" indent="-171450" rtl="0">
              <a:lnSpc>
                <a:spcPct val="115000"/>
              </a:lnSpc>
              <a:spcBef>
                <a:spcPts val="0"/>
              </a:spcBef>
              <a:spcAft>
                <a:spcPts val="0"/>
              </a:spcAft>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Option 2: Go around the room and ask each learner to describe an area in which they worked. Make notes on this slide, or on a whiteboard or flipchart.</a:t>
            </a:r>
          </a:p>
          <a:p>
            <a:pPr marL="0" lvl="0" indent="0" rtl="0">
              <a:lnSpc>
                <a:spcPct val="115000"/>
              </a:lnSpc>
              <a:spcBef>
                <a:spcPts val="0"/>
              </a:spcBef>
              <a:spcAft>
                <a:spcPts val="0"/>
              </a:spcAft>
              <a:buNone/>
            </a:pPr>
            <a:endParaRPr lang="en-US"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b="1" baseline="0" dirty="0" smtClean="0">
                <a:solidFill>
                  <a:schemeClr val="dk1"/>
                </a:solidFill>
                <a:latin typeface="Arial" panose="020B0604020202020204" pitchFamily="34" charset="0"/>
                <a:ea typeface="Times New Roman"/>
                <a:cs typeface="Arial" panose="020B0604020202020204" pitchFamily="34" charset="0"/>
                <a:sym typeface="Times New Roman"/>
              </a:rPr>
              <a:t>Questions and answers</a:t>
            </a:r>
          </a:p>
          <a:p>
            <a:pPr marL="0" lvl="0" indent="0" rtl="0">
              <a:lnSpc>
                <a:spcPct val="115000"/>
              </a:lnSpc>
              <a:spcBef>
                <a:spcPts val="0"/>
              </a:spcBef>
              <a:spcAft>
                <a:spcPts val="0"/>
              </a:spcAft>
              <a:buNone/>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Following the discussion, ask learners if they have any questions on the lesson, or on anything the other learners have said.</a:t>
            </a:r>
          </a:p>
        </p:txBody>
      </p:sp>
    </p:spTree>
    <p:extLst>
      <p:ext uri="{BB962C8B-B14F-4D97-AF65-F5344CB8AC3E}">
        <p14:creationId xmlns:p14="http://schemas.microsoft.com/office/powerpoint/2010/main" val="1355573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fb5a9a911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fb5a9a911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i="1" dirty="0">
                <a:latin typeface="Arial" panose="020B0604020202020204" pitchFamily="34" charset="0"/>
                <a:ea typeface="Times New Roman"/>
                <a:cs typeface="Arial" panose="020B0604020202020204" pitchFamily="34" charset="0"/>
                <a:sym typeface="Times New Roman"/>
              </a:rPr>
              <a:t>Photo Credit: </a:t>
            </a:r>
            <a:r>
              <a:rPr lang="hr-HR" i="1" dirty="0" smtClean="0">
                <a:latin typeface="Arial" panose="020B0604020202020204" pitchFamily="34" charset="0"/>
                <a:ea typeface="Times New Roman"/>
                <a:cs typeface="Arial" panose="020B0604020202020204" pitchFamily="34" charset="0"/>
                <a:sym typeface="Times New Roman"/>
              </a:rPr>
              <a:t>Landscapes of Dauria </a:t>
            </a:r>
            <a:r>
              <a:rPr lang="en" i="1" dirty="0" smtClean="0">
                <a:latin typeface="Arial" panose="020B0604020202020204" pitchFamily="34" charset="0"/>
                <a:ea typeface="Times New Roman"/>
                <a:cs typeface="Arial" panose="020B0604020202020204" pitchFamily="34" charset="0"/>
                <a:sym typeface="Times New Roman"/>
              </a:rPr>
              <a:t>(</a:t>
            </a:r>
            <a:r>
              <a:rPr lang="en" i="1" dirty="0">
                <a:latin typeface="Arial" panose="020B0604020202020204" pitchFamily="34" charset="0"/>
                <a:ea typeface="Times New Roman"/>
                <a:cs typeface="Arial" panose="020B0604020202020204" pitchFamily="34" charset="0"/>
                <a:sym typeface="Times New Roman"/>
              </a:rPr>
              <a:t>Mongolia</a:t>
            </a:r>
            <a:r>
              <a:rPr lang="en" i="1" dirty="0" smtClean="0">
                <a:latin typeface="Arial" panose="020B0604020202020204" pitchFamily="34" charset="0"/>
                <a:ea typeface="Times New Roman"/>
                <a:cs typeface="Arial" panose="020B0604020202020204" pitchFamily="34" charset="0"/>
                <a:sym typeface="Times New Roman"/>
              </a:rPr>
              <a:t>) </a:t>
            </a:r>
            <a:r>
              <a:rPr lang="en" i="1" dirty="0">
                <a:latin typeface="Arial" panose="020B0604020202020204" pitchFamily="34" charset="0"/>
                <a:ea typeface="Times New Roman"/>
                <a:cs typeface="Arial" panose="020B0604020202020204" pitchFamily="34" charset="0"/>
                <a:sym typeface="Times New Roman"/>
              </a:rPr>
              <a:t>©Maja Vasilijević</a:t>
            </a:r>
            <a:endParaRPr i="1" dirty="0">
              <a:latin typeface="Arial" panose="020B0604020202020204" pitchFamily="34" charset="0"/>
              <a:ea typeface="Times New Roman"/>
              <a:cs typeface="Arial" panose="020B0604020202020204" pitchFamily="34" charset="0"/>
              <a:sym typeface="Times New Roman"/>
            </a:endParaRPr>
          </a:p>
          <a:p>
            <a:pPr marL="457200" lvl="0" indent="0" rtl="0">
              <a:lnSpc>
                <a:spcPct val="115000"/>
              </a:lnSpc>
              <a:spcBef>
                <a:spcPts val="0"/>
              </a:spcBef>
              <a:spcAft>
                <a:spcPts val="0"/>
              </a:spcAft>
              <a:buNone/>
            </a:pPr>
            <a:endParaRPr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121885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fb5a9a91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fb5a9a91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i="1" dirty="0">
                <a:latin typeface="Arial" panose="020B0604020202020204" pitchFamily="34" charset="0"/>
                <a:ea typeface="Times New Roman"/>
                <a:cs typeface="Arial" panose="020B0604020202020204" pitchFamily="34" charset="0"/>
                <a:sym typeface="Times New Roman"/>
              </a:rPr>
              <a:t>Photo Credit: </a:t>
            </a:r>
            <a:r>
              <a:rPr lang="hr-HR" i="1" dirty="0" smtClean="0">
                <a:latin typeface="Arial" panose="020B0604020202020204" pitchFamily="34" charset="0"/>
                <a:ea typeface="Times New Roman"/>
                <a:cs typeface="Arial" panose="020B0604020202020204" pitchFamily="34" charset="0"/>
                <a:sym typeface="Times New Roman"/>
              </a:rPr>
              <a:t>Landscapes of Dauria </a:t>
            </a:r>
            <a:r>
              <a:rPr lang="en" i="1" dirty="0" smtClean="0">
                <a:latin typeface="Arial" panose="020B0604020202020204" pitchFamily="34" charset="0"/>
                <a:ea typeface="Times New Roman"/>
                <a:cs typeface="Arial" panose="020B0604020202020204" pitchFamily="34" charset="0"/>
                <a:sym typeface="Times New Roman"/>
              </a:rPr>
              <a:t>(</a:t>
            </a:r>
            <a:r>
              <a:rPr lang="en" i="1" dirty="0">
                <a:latin typeface="Arial" panose="020B0604020202020204" pitchFamily="34" charset="0"/>
                <a:ea typeface="Times New Roman"/>
                <a:cs typeface="Arial" panose="020B0604020202020204" pitchFamily="34" charset="0"/>
                <a:sym typeface="Times New Roman"/>
              </a:rPr>
              <a:t>Mongolia</a:t>
            </a:r>
            <a:r>
              <a:rPr lang="en" i="1" dirty="0" smtClean="0">
                <a:latin typeface="Arial" panose="020B0604020202020204" pitchFamily="34" charset="0"/>
                <a:ea typeface="Times New Roman"/>
                <a:cs typeface="Arial" panose="020B0604020202020204" pitchFamily="34" charset="0"/>
                <a:sym typeface="Times New Roman"/>
              </a:rPr>
              <a:t>) </a:t>
            </a:r>
            <a:r>
              <a:rPr lang="en" i="1" dirty="0">
                <a:latin typeface="Arial" panose="020B0604020202020204" pitchFamily="34" charset="0"/>
                <a:ea typeface="Times New Roman"/>
                <a:cs typeface="Arial" panose="020B0604020202020204" pitchFamily="34" charset="0"/>
                <a:sym typeface="Times New Roman"/>
              </a:rPr>
              <a:t>©Maja Vasilijević</a:t>
            </a:r>
            <a:endParaRPr i="1" dirty="0">
              <a:latin typeface="Arial" panose="020B0604020202020204" pitchFamily="34" charset="0"/>
              <a:ea typeface="Times New Roman"/>
              <a:cs typeface="Arial" panose="020B0604020202020204" pitchFamily="34" charset="0"/>
              <a:sym typeface="Times New Roman"/>
            </a:endParaRPr>
          </a:p>
          <a:p>
            <a:pPr marL="158750" lvl="0" indent="0" rtl="0">
              <a:lnSpc>
                <a:spcPct val="115000"/>
              </a:lnSpc>
              <a:spcBef>
                <a:spcPts val="0"/>
              </a:spcBef>
              <a:spcAft>
                <a:spcPts val="0"/>
              </a:spcAft>
              <a:buClr>
                <a:schemeClr val="dk1"/>
              </a:buClr>
              <a:buSzPts val="1100"/>
              <a:buFont typeface="Times New Roman"/>
              <a:buNone/>
            </a:pPr>
            <a:endParaRP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algn="l" rtl="0">
              <a:lnSpc>
                <a:spcPct val="115000"/>
              </a:lnSpc>
              <a:spcBef>
                <a:spcPts val="0"/>
              </a:spcBef>
              <a:spcAft>
                <a:spcPts val="0"/>
              </a:spcAft>
              <a:buNone/>
            </a:pPr>
            <a:r>
              <a:rPr lang="en-US" b="1" dirty="0" smtClean="0">
                <a:solidFill>
                  <a:schemeClr val="dk1"/>
                </a:solidFill>
              </a:rPr>
              <a:t>Content</a:t>
            </a:r>
            <a:r>
              <a:rPr lang="en-US" b="1" baseline="0" dirty="0" smtClean="0">
                <a:solidFill>
                  <a:schemeClr val="dk1"/>
                </a:solidFill>
              </a:rPr>
              <a:t> </a:t>
            </a:r>
            <a:r>
              <a:rPr lang="hr-HR" b="1" baseline="0" dirty="0" smtClean="0">
                <a:solidFill>
                  <a:schemeClr val="dk1"/>
                </a:solidFill>
              </a:rPr>
              <a:t>overview</a:t>
            </a:r>
            <a:endParaRPr lang="en-US" b="1" baseline="0" dirty="0" smtClean="0">
              <a:solidFill>
                <a:schemeClr val="dk1"/>
              </a:solidFill>
            </a:endParaRPr>
          </a:p>
          <a:p>
            <a:pPr marL="0" lvl="0" indent="0" algn="l" rtl="0">
              <a:lnSpc>
                <a:spcPct val="115000"/>
              </a:lnSpc>
              <a:spcBef>
                <a:spcPts val="0"/>
              </a:spcBef>
              <a:spcAft>
                <a:spcPts val="0"/>
              </a:spcAft>
              <a:buNone/>
            </a:pPr>
            <a:r>
              <a:rPr lang="en-US" b="0" baseline="0" dirty="0" smtClean="0">
                <a:solidFill>
                  <a:schemeClr val="dk1"/>
                </a:solidFill>
              </a:rPr>
              <a:t>This Lesson will address:</a:t>
            </a:r>
          </a:p>
          <a:p>
            <a:pPr lvl="0"/>
            <a:r>
              <a:rPr lang="en-US" sz="1100" b="0" i="0" u="none" strike="noStrike" cap="none" dirty="0" smtClean="0">
                <a:solidFill>
                  <a:srgbClr val="000000"/>
                </a:solidFill>
                <a:effectLst/>
                <a:latin typeface="Arial"/>
                <a:ea typeface="Arial"/>
                <a:cs typeface="Arial"/>
                <a:sym typeface="Arial"/>
              </a:rPr>
              <a:t>Defining transboundary conservation</a:t>
            </a:r>
            <a:endParaRPr lang="en-GB" sz="1100" b="0" i="0" u="none" strike="noStrike" cap="none" dirty="0" smtClean="0">
              <a:solidFill>
                <a:srgbClr val="000000"/>
              </a:solidFill>
              <a:effectLst/>
              <a:latin typeface="Arial"/>
              <a:ea typeface="Arial"/>
              <a:cs typeface="Arial"/>
              <a:sym typeface="Arial"/>
            </a:endParaRPr>
          </a:p>
          <a:p>
            <a:pPr lvl="0"/>
            <a:r>
              <a:rPr lang="en-US" sz="1100" b="0" i="0" u="none" strike="noStrike" cap="none" dirty="0" smtClean="0">
                <a:solidFill>
                  <a:srgbClr val="000000"/>
                </a:solidFill>
                <a:effectLst/>
                <a:latin typeface="Arial"/>
                <a:ea typeface="Arial"/>
                <a:cs typeface="Arial"/>
                <a:sym typeface="Arial"/>
              </a:rPr>
              <a:t>Importance, benefits and challenges of transboundary conservation</a:t>
            </a:r>
            <a:endParaRPr lang="en-GB" sz="1100" b="0" i="0" u="none" strike="noStrike" cap="none" dirty="0" smtClean="0">
              <a:solidFill>
                <a:srgbClr val="000000"/>
              </a:solidFill>
              <a:effectLst/>
              <a:latin typeface="Arial"/>
              <a:ea typeface="Arial"/>
              <a:cs typeface="Arial"/>
              <a:sym typeface="Arial"/>
            </a:endParaRPr>
          </a:p>
          <a:p>
            <a:pPr lvl="0"/>
            <a:r>
              <a:rPr lang="en-US" sz="1100" b="0" i="0" u="none" strike="noStrike" cap="none" dirty="0" smtClean="0">
                <a:solidFill>
                  <a:srgbClr val="000000"/>
                </a:solidFill>
                <a:effectLst/>
                <a:latin typeface="Arial"/>
                <a:ea typeface="Arial"/>
                <a:cs typeface="Arial"/>
                <a:sym typeface="Arial"/>
              </a:rPr>
              <a:t>International frameworks and approaches</a:t>
            </a:r>
            <a:endParaRPr lang="en-GB" sz="1100" b="0" i="0" u="none" strike="noStrike" cap="none" dirty="0" smtClean="0">
              <a:solidFill>
                <a:srgbClr val="000000"/>
              </a:solidFill>
              <a:effectLst/>
              <a:latin typeface="Arial"/>
              <a:ea typeface="Arial"/>
              <a:cs typeface="Arial"/>
              <a:sym typeface="Arial"/>
            </a:endParaRPr>
          </a:p>
          <a:p>
            <a:pPr lvl="0"/>
            <a:r>
              <a:rPr lang="en-US" sz="1100" b="0" i="0" u="none" strike="noStrike" cap="none" dirty="0" smtClean="0">
                <a:solidFill>
                  <a:srgbClr val="000000"/>
                </a:solidFill>
                <a:effectLst/>
                <a:latin typeface="Arial"/>
                <a:ea typeface="Arial"/>
                <a:cs typeface="Arial"/>
                <a:sym typeface="Arial"/>
              </a:rPr>
              <a:t>Overview of the transboundary conservation process</a:t>
            </a:r>
            <a:endParaRPr lang="en-GB" sz="1100" b="0" i="0" u="none" strike="noStrike" cap="none" dirty="0" smtClean="0">
              <a:solidFill>
                <a:srgbClr val="000000"/>
              </a:solidFill>
              <a:effectLst/>
              <a:latin typeface="Arial"/>
              <a:ea typeface="Arial"/>
              <a:cs typeface="Arial"/>
              <a:sym typeface="Arial"/>
            </a:endParaRPr>
          </a:p>
          <a:p>
            <a:pPr marL="0" lvl="0" indent="0" algn="l" rtl="0">
              <a:lnSpc>
                <a:spcPct val="115000"/>
              </a:lnSpc>
              <a:spcBef>
                <a:spcPts val="0"/>
              </a:spcBef>
              <a:spcAft>
                <a:spcPts val="0"/>
              </a:spcAft>
              <a:buNone/>
            </a:pPr>
            <a:endParaRPr b="0" dirty="0" smtClean="0">
              <a:solidFill>
                <a:schemeClr val="dk1"/>
              </a:solidFill>
            </a:endParaRPr>
          </a:p>
          <a:p>
            <a:pPr marL="0" lvl="0" indent="0" rtl="0">
              <a:spcBef>
                <a:spcPts val="0"/>
              </a:spcBef>
              <a:spcAft>
                <a:spcPts val="0"/>
              </a:spcAft>
              <a:buNone/>
            </a:pPr>
            <a:endParaRPr i="1"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185525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fb5a9a91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fb5a9a91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i="1" dirty="0">
                <a:latin typeface="Arial" panose="020B0604020202020204" pitchFamily="34" charset="0"/>
                <a:ea typeface="Times New Roman"/>
                <a:cs typeface="Arial" panose="020B0604020202020204" pitchFamily="34" charset="0"/>
                <a:sym typeface="Times New Roman"/>
              </a:rPr>
              <a:t>Photo Credit: </a:t>
            </a:r>
            <a:r>
              <a:rPr lang="hr-HR" i="1" dirty="0" smtClean="0">
                <a:latin typeface="Arial" panose="020B0604020202020204" pitchFamily="34" charset="0"/>
                <a:ea typeface="Times New Roman"/>
                <a:cs typeface="Arial" panose="020B0604020202020204" pitchFamily="34" charset="0"/>
                <a:sym typeface="Times New Roman"/>
              </a:rPr>
              <a:t>Landscapes of Dauria </a:t>
            </a:r>
            <a:r>
              <a:rPr lang="en" i="1" dirty="0" smtClean="0">
                <a:latin typeface="Arial" panose="020B0604020202020204" pitchFamily="34" charset="0"/>
                <a:ea typeface="Times New Roman"/>
                <a:cs typeface="Arial" panose="020B0604020202020204" pitchFamily="34" charset="0"/>
                <a:sym typeface="Times New Roman"/>
              </a:rPr>
              <a:t>(</a:t>
            </a:r>
            <a:r>
              <a:rPr lang="en" i="1" dirty="0">
                <a:latin typeface="Arial" panose="020B0604020202020204" pitchFamily="34" charset="0"/>
                <a:ea typeface="Times New Roman"/>
                <a:cs typeface="Arial" panose="020B0604020202020204" pitchFamily="34" charset="0"/>
                <a:sym typeface="Times New Roman"/>
              </a:rPr>
              <a:t>Mongolia</a:t>
            </a:r>
            <a:r>
              <a:rPr lang="en" i="1" dirty="0" smtClean="0">
                <a:latin typeface="Arial" panose="020B0604020202020204" pitchFamily="34" charset="0"/>
                <a:ea typeface="Times New Roman"/>
                <a:cs typeface="Arial" panose="020B0604020202020204" pitchFamily="34" charset="0"/>
                <a:sym typeface="Times New Roman"/>
              </a:rPr>
              <a:t>) </a:t>
            </a:r>
            <a:r>
              <a:rPr lang="en" i="1" dirty="0">
                <a:latin typeface="Arial" panose="020B0604020202020204" pitchFamily="34" charset="0"/>
                <a:ea typeface="Times New Roman"/>
                <a:cs typeface="Arial" panose="020B0604020202020204" pitchFamily="34" charset="0"/>
                <a:sym typeface="Times New Roman"/>
              </a:rPr>
              <a:t>©Maja Vasilijević</a:t>
            </a:r>
            <a:endParaRPr i="1" dirty="0">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endParaRPr lang="en-US"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b="1" dirty="0" smtClean="0">
                <a:solidFill>
                  <a:schemeClr val="dk1"/>
                </a:solidFill>
                <a:latin typeface="Arial" panose="020B0604020202020204" pitchFamily="34" charset="0"/>
                <a:ea typeface="Times New Roman"/>
                <a:cs typeface="Arial" panose="020B0604020202020204" pitchFamily="34" charset="0"/>
                <a:sym typeface="Times New Roman"/>
              </a:rPr>
              <a:t>Discussion</a:t>
            </a:r>
          </a:p>
          <a:p>
            <a:pPr marL="0" lvl="0" indent="0" rtl="0">
              <a:lnSpc>
                <a:spcPct val="115000"/>
              </a:lnSpc>
              <a:spcBef>
                <a:spcPts val="0"/>
              </a:spcBef>
              <a:spcAft>
                <a:spcPts val="0"/>
              </a:spcAft>
              <a:buNone/>
            </a:pPr>
            <a:r>
              <a:rPr lang="en-US" dirty="0" smtClean="0">
                <a:solidFill>
                  <a:schemeClr val="dk1"/>
                </a:solidFill>
                <a:latin typeface="Arial" panose="020B0604020202020204" pitchFamily="34" charset="0"/>
                <a:ea typeface="Times New Roman"/>
                <a:cs typeface="Arial" panose="020B0604020202020204" pitchFamily="34" charset="0"/>
                <a:sym typeface="Times New Roman"/>
              </a:rPr>
              <a:t>Use this</a:t>
            </a: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 slide to start a discussion. Ask learners:</a:t>
            </a:r>
            <a:endParaRPr lang="en-US" b="0" baseline="0" dirty="0" smtClean="0">
              <a:solidFill>
                <a:schemeClr val="dk1"/>
              </a:solidFill>
            </a:endParaRPr>
          </a:p>
          <a:p>
            <a:pPr lvl="0"/>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What is transboundary conservation? What does it mean? How would you describe it?</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lvl="0"/>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What are some examples of transboundary conservation?</a:t>
            </a:r>
          </a:p>
          <a:p>
            <a:pPr marL="0" lvl="0" indent="0" rtl="0">
              <a:lnSpc>
                <a:spcPct val="115000"/>
              </a:lnSpc>
              <a:spcBef>
                <a:spcPts val="0"/>
              </a:spcBef>
              <a:spcAft>
                <a:spcPts val="0"/>
              </a:spcAft>
              <a:buNone/>
            </a:pPr>
            <a:endParaRPr lang="en-US"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Pause the slideshow and take notes on the slide itself to record learner’s responses. Duplicate the slide if you need more space. Afterwards, responses can be shared with learners.</a:t>
            </a:r>
          </a:p>
          <a:p>
            <a:pPr marL="0" lvl="0" indent="0" rtl="0">
              <a:lnSpc>
                <a:spcPct val="115000"/>
              </a:lnSpc>
              <a:spcBef>
                <a:spcPts val="0"/>
              </a:spcBef>
              <a:spcAft>
                <a:spcPts val="0"/>
              </a:spcAft>
              <a:buNone/>
            </a:pPr>
            <a:endParaRPr dirty="0">
              <a:solidFill>
                <a:schemeClr val="dk1"/>
              </a:solidFill>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960116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fb5a9a91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fb5a9a91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i="1" dirty="0">
                <a:latin typeface="Arial" panose="020B0604020202020204" pitchFamily="34" charset="0"/>
                <a:ea typeface="Times New Roman"/>
                <a:cs typeface="Arial" panose="020B0604020202020204" pitchFamily="34" charset="0"/>
                <a:sym typeface="Times New Roman"/>
              </a:rPr>
              <a:t>Photo Credit: </a:t>
            </a:r>
            <a:r>
              <a:rPr lang="hr-HR" i="1" dirty="0" smtClean="0">
                <a:latin typeface="Arial" panose="020B0604020202020204" pitchFamily="34" charset="0"/>
                <a:ea typeface="Times New Roman"/>
                <a:cs typeface="Arial" panose="020B0604020202020204" pitchFamily="34" charset="0"/>
                <a:sym typeface="Times New Roman"/>
              </a:rPr>
              <a:t>Landscapes of Dauria </a:t>
            </a:r>
            <a:r>
              <a:rPr lang="en" i="1" dirty="0" smtClean="0">
                <a:latin typeface="Arial" panose="020B0604020202020204" pitchFamily="34" charset="0"/>
                <a:ea typeface="Times New Roman"/>
                <a:cs typeface="Arial" panose="020B0604020202020204" pitchFamily="34" charset="0"/>
                <a:sym typeface="Times New Roman"/>
              </a:rPr>
              <a:t>(</a:t>
            </a:r>
            <a:r>
              <a:rPr lang="en" i="1" dirty="0">
                <a:latin typeface="Arial" panose="020B0604020202020204" pitchFamily="34" charset="0"/>
                <a:ea typeface="Times New Roman"/>
                <a:cs typeface="Arial" panose="020B0604020202020204" pitchFamily="34" charset="0"/>
                <a:sym typeface="Times New Roman"/>
              </a:rPr>
              <a:t>Mongolia</a:t>
            </a:r>
            <a:r>
              <a:rPr lang="en" i="1" dirty="0" smtClean="0">
                <a:latin typeface="Arial" panose="020B0604020202020204" pitchFamily="34" charset="0"/>
                <a:ea typeface="Times New Roman"/>
                <a:cs typeface="Arial" panose="020B0604020202020204" pitchFamily="34" charset="0"/>
                <a:sym typeface="Times New Roman"/>
              </a:rPr>
              <a:t>) </a:t>
            </a:r>
            <a:r>
              <a:rPr lang="en" i="1" dirty="0">
                <a:latin typeface="Arial" panose="020B0604020202020204" pitchFamily="34" charset="0"/>
                <a:ea typeface="Times New Roman"/>
                <a:cs typeface="Arial" panose="020B0604020202020204" pitchFamily="34" charset="0"/>
                <a:sym typeface="Times New Roman"/>
              </a:rPr>
              <a:t>©Maja Vasilijević</a:t>
            </a:r>
            <a:endParaRPr i="1" dirty="0">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hr-HR" b="1" dirty="0" smtClean="0">
                <a:solidFill>
                  <a:schemeClr val="dk1"/>
                </a:solidFill>
                <a:latin typeface="Arial" panose="020B0604020202020204" pitchFamily="34" charset="0"/>
                <a:ea typeface="Times New Roman"/>
                <a:cs typeface="Arial" panose="020B0604020202020204" pitchFamily="34" charset="0"/>
                <a:sym typeface="Times New Roman"/>
              </a:rPr>
              <a:t>Transboundary</a:t>
            </a:r>
            <a:r>
              <a:rPr lang="hr-HR" b="1" baseline="0" dirty="0" smtClean="0">
                <a:solidFill>
                  <a:schemeClr val="dk1"/>
                </a:solidFill>
                <a:latin typeface="Arial" panose="020B0604020202020204" pitchFamily="34" charset="0"/>
                <a:ea typeface="Times New Roman"/>
                <a:cs typeface="Arial" panose="020B0604020202020204" pitchFamily="34" charset="0"/>
                <a:sym typeface="Times New Roman"/>
              </a:rPr>
              <a:t> conservation: Defined</a:t>
            </a:r>
            <a:endParaRPr b="1"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Provide the following definition of </a:t>
            </a:r>
            <a:r>
              <a:rPr lang="hr-HR" dirty="0" smtClean="0">
                <a:solidFill>
                  <a:schemeClr val="dk1"/>
                </a:solidFill>
                <a:latin typeface="Arial" panose="020B0604020202020204" pitchFamily="34" charset="0"/>
                <a:ea typeface="Times New Roman"/>
                <a:cs typeface="Arial" panose="020B0604020202020204" pitchFamily="34" charset="0"/>
                <a:sym typeface="Times New Roman"/>
              </a:rPr>
              <a:t>t</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ransboundary </a:t>
            </a:r>
            <a:r>
              <a:rPr lang="hr-HR" dirty="0" smtClean="0">
                <a:solidFill>
                  <a:schemeClr val="dk1"/>
                </a:solidFill>
                <a:latin typeface="Arial" panose="020B0604020202020204" pitchFamily="34" charset="0"/>
                <a:ea typeface="Times New Roman"/>
                <a:cs typeface="Arial" panose="020B0604020202020204" pitchFamily="34" charset="0"/>
                <a:sym typeface="Times New Roman"/>
              </a:rPr>
              <a:t>c</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onservation from the </a:t>
            </a:r>
            <a:r>
              <a:rPr lang="hr-HR" dirty="0" smtClean="0">
                <a:solidFill>
                  <a:schemeClr val="dk1"/>
                </a:solidFill>
                <a:latin typeface="Arial" panose="020B0604020202020204" pitchFamily="34" charset="0"/>
                <a:ea typeface="Times New Roman"/>
                <a:cs typeface="Arial" panose="020B0604020202020204" pitchFamily="34" charset="0"/>
                <a:sym typeface="Times New Roman"/>
              </a:rPr>
              <a:t>IUCN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WCPA Best Practice Guidelines:</a:t>
            </a:r>
            <a:r>
              <a:rPr lang="hr-HR"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“Transboundary </a:t>
            </a:r>
            <a:r>
              <a:rPr lang="hr-HR" dirty="0" smtClean="0">
                <a:solidFill>
                  <a:schemeClr val="dk1"/>
                </a:solidFill>
                <a:latin typeface="Arial" panose="020B0604020202020204" pitchFamily="34" charset="0"/>
                <a:ea typeface="Times New Roman"/>
                <a:cs typeface="Arial" panose="020B0604020202020204" pitchFamily="34" charset="0"/>
                <a:sym typeface="Times New Roman"/>
              </a:rPr>
              <a:t>conservation</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 is a</a:t>
            </a:r>
            <a:r>
              <a:rPr lang="en-GB" dirty="0" smtClean="0">
                <a:solidFill>
                  <a:schemeClr val="dk1"/>
                </a:solidFill>
                <a:latin typeface="Arial" panose="020B0604020202020204" pitchFamily="34" charset="0"/>
                <a:ea typeface="Times New Roman"/>
                <a:cs typeface="Arial" panose="020B0604020202020204" pitchFamily="34" charset="0"/>
                <a:sym typeface="Times New Roman"/>
              </a:rPr>
              <a:t> process of cooperation to achieve conservation goals across one or more international boundaries.“</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en-US"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dirty="0" smtClean="0">
                <a:solidFill>
                  <a:schemeClr val="dk1"/>
                </a:solidFill>
                <a:latin typeface="Arial" panose="020B0604020202020204" pitchFamily="34" charset="0"/>
                <a:ea typeface="Times New Roman"/>
                <a:cs typeface="Arial" panose="020B0604020202020204" pitchFamily="34" charset="0"/>
                <a:sym typeface="Times New Roman"/>
              </a:rPr>
              <a:t>Does</a:t>
            </a: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 this match the responses learners gave?</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marR="0" indent="0" algn="l" defTabSz="914400" rtl="0" eaLnBrk="1" fontAlgn="auto" latinLnBrk="0" hangingPunct="1">
              <a:lnSpc>
                <a:spcPct val="100000"/>
              </a:lnSpc>
              <a:spcBef>
                <a:spcPct val="0"/>
              </a:spcBef>
              <a:spcAft>
                <a:spcPts val="0"/>
              </a:spcAft>
              <a:buClrTx/>
              <a:buSzTx/>
              <a:buFontTx/>
              <a:buNone/>
              <a:tabLst/>
              <a:defRPr/>
            </a:pPr>
            <a:r>
              <a:rPr lang="hr-HR" sz="1100" dirty="0" smtClean="0"/>
              <a:t>From the definition</a:t>
            </a:r>
            <a:r>
              <a:rPr lang="hr-HR" sz="1100" baseline="0" dirty="0" smtClean="0"/>
              <a:t> conclude that transboundary conservation must include: </a:t>
            </a:r>
            <a:endParaRPr lang="en-US" b="0" baseline="0" dirty="0" smtClean="0">
              <a:solidFill>
                <a:schemeClr val="dk1"/>
              </a:solidFill>
            </a:endParaRPr>
          </a:p>
          <a:p>
            <a:pPr lvl="0"/>
            <a:r>
              <a:rPr lang="hr-HR" sz="1100" baseline="0" dirty="0" smtClean="0"/>
              <a:t>Cooperation – from relatively simple communication to joint implementation of decisions</a:t>
            </a:r>
          </a:p>
          <a:p>
            <a:pPr lvl="0"/>
            <a:r>
              <a:rPr lang="hr-HR" sz="1100" baseline="0" dirty="0" smtClean="0"/>
              <a:t>International boundaries – adding to the complexity of the process</a:t>
            </a:r>
          </a:p>
          <a:p>
            <a:pPr lvl="0"/>
            <a:r>
              <a:rPr lang="hr-HR" sz="1100" baseline="0" dirty="0" smtClean="0"/>
              <a:t>Conservation objectives – as primary reason for transboundary conservation</a:t>
            </a:r>
          </a:p>
          <a:p>
            <a:pPr marL="0" marR="0" lvl="0" indent="0" algn="l" defTabSz="914400" rtl="0" eaLnBrk="1" fontAlgn="auto" latinLnBrk="0" hangingPunct="1">
              <a:lnSpc>
                <a:spcPct val="115000"/>
              </a:lnSpc>
              <a:spcBef>
                <a:spcPts val="0"/>
              </a:spcBef>
              <a:spcAft>
                <a:spcPts val="0"/>
              </a:spcAft>
              <a:buClr>
                <a:srgbClr val="000000"/>
              </a:buClr>
              <a:buSzPts val="1100"/>
              <a:buNone/>
              <a:tabLst/>
              <a:defRPr/>
            </a:pPr>
            <a:endParaRPr lang="en-US"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 baseline="0" dirty="0" smtClean="0">
                <a:solidFill>
                  <a:schemeClr val="dk1"/>
                </a:solidFill>
                <a:latin typeface="Arial" panose="020B0604020202020204" pitchFamily="34" charset="0"/>
                <a:ea typeface="Times New Roman"/>
                <a:cs typeface="Arial" panose="020B0604020202020204" pitchFamily="34" charset="0"/>
                <a:sym typeface="Times New Roman"/>
              </a:rPr>
              <a:t>Introduce some of the elements of international cooperation:</a:t>
            </a:r>
            <a:endParaRPr lang="en-US" b="0" baseline="0" dirty="0" smtClean="0">
              <a:solidFill>
                <a:schemeClr val="dk1"/>
              </a:solidFill>
            </a:endParaRPr>
          </a:p>
          <a:p>
            <a:pPr lvl="0"/>
            <a:r>
              <a:rPr lang="en-GB" dirty="0" smtClean="0">
                <a:solidFill>
                  <a:schemeClr val="dk1"/>
                </a:solidFill>
                <a:latin typeface="Arial" panose="020B0604020202020204" pitchFamily="34" charset="0"/>
                <a:ea typeface="Times New Roman"/>
                <a:cs typeface="Arial" panose="020B0604020202020204" pitchFamily="34" charset="0"/>
                <a:sym typeface="Times New Roman"/>
              </a:rPr>
              <a:t>Identifying common natural values and needs concerning shared natural resources</a:t>
            </a: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lvl="0"/>
            <a:r>
              <a:rPr lang="en-GB" dirty="0" smtClean="0">
                <a:solidFill>
                  <a:schemeClr val="dk1"/>
                </a:solidFill>
                <a:latin typeface="Arial" panose="020B0604020202020204" pitchFamily="34" charset="0"/>
                <a:ea typeface="Times New Roman"/>
                <a:cs typeface="Arial" panose="020B0604020202020204" pitchFamily="34" charset="0"/>
                <a:sym typeface="Times New Roman"/>
              </a:rPr>
              <a:t>Coordinating (inter)national regimes’ objectives and management</a:t>
            </a: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lvl="0"/>
            <a:r>
              <a:rPr lang="en-GB" dirty="0" smtClean="0">
                <a:solidFill>
                  <a:schemeClr val="dk1"/>
                </a:solidFill>
                <a:latin typeface="Arial" panose="020B0604020202020204" pitchFamily="34" charset="0"/>
                <a:ea typeface="Times New Roman"/>
                <a:cs typeface="Arial" panose="020B0604020202020204" pitchFamily="34" charset="0"/>
                <a:sym typeface="Times New Roman"/>
              </a:rPr>
              <a:t>Improving conservation efforts beyond national boundaries</a:t>
            </a: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lvl="0"/>
            <a:r>
              <a:rPr lang="en-GB" dirty="0" smtClean="0">
                <a:solidFill>
                  <a:schemeClr val="dk1"/>
                </a:solidFill>
                <a:latin typeface="Arial" panose="020B0604020202020204" pitchFamily="34" charset="0"/>
                <a:ea typeface="Times New Roman"/>
                <a:cs typeface="Arial" panose="020B0604020202020204" pitchFamily="34" charset="0"/>
                <a:sym typeface="Times New Roman"/>
              </a:rPr>
              <a:t>Harmonizing laws and programmes </a:t>
            </a: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lvl="0"/>
            <a:r>
              <a:rPr lang="en-GB" dirty="0" smtClean="0">
                <a:solidFill>
                  <a:schemeClr val="dk1"/>
                </a:solidFill>
                <a:latin typeface="Arial" panose="020B0604020202020204" pitchFamily="34" charset="0"/>
                <a:ea typeface="Times New Roman"/>
                <a:cs typeface="Arial" panose="020B0604020202020204" pitchFamily="34" charset="0"/>
                <a:sym typeface="Times New Roman"/>
              </a:rPr>
              <a:t>Engaging with relevant stakeholders </a:t>
            </a: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lvl="0"/>
            <a:r>
              <a:rPr lang="en-GB" dirty="0" smtClean="0">
                <a:solidFill>
                  <a:schemeClr val="dk1"/>
                </a:solidFill>
                <a:latin typeface="Arial" panose="020B0604020202020204" pitchFamily="34" charset="0"/>
                <a:ea typeface="Times New Roman"/>
                <a:cs typeface="Arial" panose="020B0604020202020204" pitchFamily="34" charset="0"/>
                <a:sym typeface="Times New Roman"/>
              </a:rPr>
              <a:t>Developing collaboration among different governance systems</a:t>
            </a:r>
          </a:p>
          <a:p>
            <a:pPr marL="0" marR="0" lvl="0" indent="0" algn="l" defTabSz="914400" rtl="0" eaLnBrk="1" fontAlgn="auto" latinLnBrk="0" hangingPunct="1">
              <a:lnSpc>
                <a:spcPct val="115000"/>
              </a:lnSpc>
              <a:spcBef>
                <a:spcPts val="0"/>
              </a:spcBef>
              <a:spcAft>
                <a:spcPts val="0"/>
              </a:spcAft>
              <a:buClr>
                <a:srgbClr val="000000"/>
              </a:buClr>
              <a:buSzPts val="1100"/>
              <a:buNone/>
              <a:tabLst/>
              <a:defRPr/>
            </a:pPr>
            <a:endParaRPr lang="en"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marR="0" lvl="0" indent="0" algn="l" defTabSz="914400" rtl="0" eaLnBrk="1" fontAlgn="auto" latinLnBrk="0" hangingPunct="1">
              <a:lnSpc>
                <a:spcPct val="115000"/>
              </a:lnSpc>
              <a:spcBef>
                <a:spcPts val="0"/>
              </a:spcBef>
              <a:spcAft>
                <a:spcPts val="0"/>
              </a:spcAft>
              <a:buClr>
                <a:srgbClr val="000000"/>
              </a:buClr>
              <a:buSzPts val="1100"/>
              <a:buNone/>
              <a:tabLst/>
              <a:defRPr/>
            </a:pPr>
            <a:endParaRPr lang="en" dirty="0" smtClean="0">
              <a:solidFill>
                <a:schemeClr val="dk1"/>
              </a:solidFill>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1156946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ceeaf980e_0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ceeaf980e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chemeClr val="dk1"/>
              </a:buClr>
              <a:buSzPts val="1100"/>
              <a:buFont typeface="Arial"/>
              <a:buNone/>
              <a:tabLst/>
              <a:defRPr/>
            </a:pPr>
            <a:r>
              <a:rPr lang="en-US" sz="1000" i="1" baseline="0" dirty="0" smtClean="0">
                <a:solidFill>
                  <a:schemeClr val="dk1"/>
                </a:solidFill>
                <a:latin typeface="Arial" panose="020B0604020202020204" pitchFamily="34" charset="0"/>
                <a:ea typeface="Times New Roman"/>
                <a:cs typeface="Arial" panose="020B0604020202020204" pitchFamily="34" charset="0"/>
                <a:sym typeface="Times New Roman"/>
              </a:rPr>
              <a:t>Photo Credit: </a:t>
            </a:r>
            <a:r>
              <a:rPr lang="hr-HR" sz="1000" i="1" dirty="0" smtClean="0">
                <a:latin typeface="Arial" panose="020B0604020202020204" pitchFamily="34" charset="0"/>
                <a:ea typeface="Times New Roman"/>
                <a:cs typeface="Arial" panose="020B0604020202020204" pitchFamily="34" charset="0"/>
                <a:sym typeface="Times New Roman"/>
              </a:rPr>
              <a:t>Landscapes of Dauria (Mongolia) ©Maja Vasilijević</a:t>
            </a:r>
            <a:endParaRPr lang="en-US" sz="1000" i="1"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80000"/>
              </a:lnSpc>
              <a:spcBef>
                <a:spcPts val="0"/>
              </a:spcBef>
              <a:spcAft>
                <a:spcPts val="0"/>
              </a:spcAft>
              <a:buClr>
                <a:schemeClr val="dk1"/>
              </a:buClr>
              <a:buSzPts val="1100"/>
              <a:buFont typeface="Arial"/>
              <a:buNone/>
            </a:pPr>
            <a:r>
              <a:rPr lang="en-US" sz="1000" i="1" baseline="0" dirty="0" smtClean="0">
                <a:solidFill>
                  <a:schemeClr val="dk1"/>
                </a:solidFill>
                <a:latin typeface="Arial" panose="020B0604020202020204" pitchFamily="34" charset="0"/>
                <a:ea typeface="Times New Roman"/>
                <a:cs typeface="Arial" panose="020B0604020202020204" pitchFamily="34" charset="0"/>
                <a:sym typeface="Times New Roman"/>
              </a:rPr>
              <a:t>Map Credit</a:t>
            </a:r>
            <a:r>
              <a:rPr lang="en-US" sz="1000" i="0" baseline="0"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en-US" sz="1000" i="1" baseline="0" dirty="0" smtClean="0">
                <a:solidFill>
                  <a:schemeClr val="dk1"/>
                </a:solidFill>
                <a:latin typeface="Arial" panose="020B0604020202020204" pitchFamily="34" charset="0"/>
                <a:ea typeface="Times New Roman"/>
                <a:cs typeface="Arial" panose="020B0604020202020204" pitchFamily="34" charset="0"/>
                <a:sym typeface="Times New Roman"/>
              </a:rPr>
              <a:t>Glacier National Park: National Park Service (public domain); Eastern Tropical Pacific Marine Corridor</a:t>
            </a:r>
            <a:r>
              <a:rPr lang="en-US" sz="1000" i="0" baseline="0"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en-US" sz="1000" i="1" baseline="0" dirty="0" err="1" smtClean="0">
                <a:solidFill>
                  <a:schemeClr val="dk1"/>
                </a:solidFill>
                <a:latin typeface="Arial" panose="020B0604020202020204" pitchFamily="34" charset="0"/>
                <a:ea typeface="Times New Roman"/>
                <a:cs typeface="Arial" panose="020B0604020202020204" pitchFamily="34" charset="0"/>
                <a:sym typeface="Times New Roman"/>
              </a:rPr>
              <a:t>Marpelo</a:t>
            </a:r>
            <a:r>
              <a:rPr lang="en-US" sz="1000" i="1" baseline="0" dirty="0" smtClean="0">
                <a:solidFill>
                  <a:schemeClr val="dk1"/>
                </a:solidFill>
                <a:latin typeface="Arial" panose="020B0604020202020204" pitchFamily="34" charset="0"/>
                <a:ea typeface="Times New Roman"/>
                <a:cs typeface="Arial" panose="020B0604020202020204" pitchFamily="34" charset="0"/>
                <a:sym typeface="Times New Roman"/>
              </a:rPr>
              <a:t> Foundation; WAP complex ©</a:t>
            </a:r>
            <a:r>
              <a:rPr lang="en-US" sz="1000" i="1" baseline="0" dirty="0" err="1" smtClean="0">
                <a:solidFill>
                  <a:schemeClr val="dk1"/>
                </a:solidFill>
                <a:latin typeface="Arial" panose="020B0604020202020204" pitchFamily="34" charset="0"/>
                <a:ea typeface="Times New Roman"/>
                <a:cs typeface="Arial" panose="020B0604020202020204" pitchFamily="34" charset="0"/>
                <a:sym typeface="Times New Roman"/>
              </a:rPr>
              <a:t>Gregor</a:t>
            </a:r>
            <a:r>
              <a:rPr lang="en-US" sz="1000" i="1" baseline="0" dirty="0" smtClean="0">
                <a:solidFill>
                  <a:schemeClr val="dk1"/>
                </a:solidFill>
                <a:latin typeface="Arial" panose="020B0604020202020204" pitchFamily="34" charset="0"/>
                <a:ea typeface="Times New Roman"/>
                <a:cs typeface="Arial" panose="020B0604020202020204" pitchFamily="34" charset="0"/>
                <a:sym typeface="Times New Roman"/>
              </a:rPr>
              <a:t> Rom (CC BY-SA 4.0) </a:t>
            </a:r>
          </a:p>
          <a:p>
            <a:pPr marL="0" lvl="0" indent="0" rtl="0">
              <a:lnSpc>
                <a:spcPct val="80000"/>
              </a:lnSpc>
              <a:spcBef>
                <a:spcPts val="0"/>
              </a:spcBef>
              <a:spcAft>
                <a:spcPts val="0"/>
              </a:spcAft>
              <a:buClr>
                <a:schemeClr val="dk1"/>
              </a:buClr>
              <a:buSzPts val="1100"/>
              <a:buFont typeface="Arial"/>
              <a:buNone/>
            </a:pPr>
            <a:endParaRPr lang="hr-HR" sz="1000" i="1"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80000"/>
              </a:lnSpc>
              <a:spcBef>
                <a:spcPts val="0"/>
              </a:spcBef>
              <a:spcAft>
                <a:spcPts val="0"/>
              </a:spcAft>
              <a:buClr>
                <a:schemeClr val="dk1"/>
              </a:buClr>
              <a:buSzPts val="1100"/>
              <a:buFont typeface="Arial"/>
              <a:buNone/>
            </a:pPr>
            <a:r>
              <a:rPr lang="hr-HR" sz="1000" b="1" i="0" baseline="0" dirty="0" smtClean="0">
                <a:solidFill>
                  <a:schemeClr val="dk1"/>
                </a:solidFill>
                <a:latin typeface="Arial" panose="020B0604020202020204" pitchFamily="34" charset="0"/>
                <a:ea typeface="Times New Roman"/>
                <a:cs typeface="Arial" panose="020B0604020202020204" pitchFamily="34" charset="0"/>
                <a:sym typeface="Times New Roman"/>
              </a:rPr>
              <a:t>Typology of TBCAs: Examples</a:t>
            </a:r>
            <a:endParaRPr lang="en-US" sz="1000" b="1" i="0"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80000"/>
              </a:lnSpc>
              <a:spcBef>
                <a:spcPts val="0"/>
              </a:spcBef>
              <a:spcAft>
                <a:spcPts val="0"/>
              </a:spcAft>
              <a:buClr>
                <a:schemeClr val="dk1"/>
              </a:buClr>
              <a:buSzPts val="1100"/>
              <a:buFont typeface="Arial"/>
              <a:buNone/>
            </a:pPr>
            <a:r>
              <a:rPr lang="en-US" sz="1000" i="0" baseline="0" dirty="0" smtClean="0">
                <a:solidFill>
                  <a:schemeClr val="dk1"/>
                </a:solidFill>
                <a:latin typeface="Arial" panose="020B0604020202020204" pitchFamily="34" charset="0"/>
                <a:ea typeface="Times New Roman"/>
                <a:cs typeface="Arial" panose="020B0604020202020204" pitchFamily="34" charset="0"/>
                <a:sym typeface="Times New Roman"/>
              </a:rPr>
              <a:t>There are </a:t>
            </a:r>
            <a:r>
              <a:rPr lang="hr-HR" sz="1000" i="0" baseline="0" dirty="0" smtClean="0">
                <a:solidFill>
                  <a:schemeClr val="dk1"/>
                </a:solidFill>
                <a:latin typeface="Arial" panose="020B0604020202020204" pitchFamily="34" charset="0"/>
                <a:ea typeface="Times New Roman"/>
                <a:cs typeface="Arial" panose="020B0604020202020204" pitchFamily="34" charset="0"/>
                <a:sym typeface="Times New Roman"/>
              </a:rPr>
              <a:t>three </a:t>
            </a:r>
            <a:r>
              <a:rPr lang="en-US" sz="1000" i="0" baseline="0" dirty="0" smtClean="0">
                <a:solidFill>
                  <a:schemeClr val="dk1"/>
                </a:solidFill>
                <a:latin typeface="Arial" panose="020B0604020202020204" pitchFamily="34" charset="0"/>
                <a:ea typeface="Times New Roman"/>
                <a:cs typeface="Arial" panose="020B0604020202020204" pitchFamily="34" charset="0"/>
                <a:sym typeface="Times New Roman"/>
              </a:rPr>
              <a:t>different types of </a:t>
            </a:r>
            <a:r>
              <a:rPr lang="hr-HR" sz="1000" i="0" baseline="0" dirty="0" smtClean="0">
                <a:solidFill>
                  <a:schemeClr val="dk1"/>
                </a:solidFill>
                <a:latin typeface="Arial" panose="020B0604020202020204" pitchFamily="34" charset="0"/>
                <a:ea typeface="Times New Roman"/>
                <a:cs typeface="Arial" panose="020B0604020202020204" pitchFamily="34" charset="0"/>
                <a:sym typeface="Times New Roman"/>
              </a:rPr>
              <a:t>Transboundary Conservation Areas (TBCAs)</a:t>
            </a:r>
            <a:r>
              <a:rPr lang="en-US" sz="1000" i="0" baseline="0" dirty="0" smtClean="0">
                <a:solidFill>
                  <a:schemeClr val="dk1"/>
                </a:solidFill>
                <a:latin typeface="Arial" panose="020B0604020202020204" pitchFamily="34" charset="0"/>
                <a:ea typeface="Times New Roman"/>
                <a:cs typeface="Arial" panose="020B0604020202020204" pitchFamily="34" charset="0"/>
                <a:sym typeface="Times New Roman"/>
              </a:rPr>
              <a:t>: </a:t>
            </a:r>
            <a:endParaRPr lang="en-US" sz="1000" b="0" baseline="0" dirty="0" smtClean="0">
              <a:solidFill>
                <a:schemeClr val="dk1"/>
              </a:solidFill>
            </a:endParaRPr>
          </a:p>
          <a:p>
            <a:pPr lvl="0"/>
            <a:r>
              <a:rPr lang="en-US" sz="1000" i="0" baseline="0" dirty="0" smtClean="0">
                <a:solidFill>
                  <a:schemeClr val="dk1"/>
                </a:solidFill>
                <a:latin typeface="Arial" panose="020B0604020202020204" pitchFamily="34" charset="0"/>
                <a:ea typeface="Times New Roman"/>
                <a:cs typeface="Arial" panose="020B0604020202020204" pitchFamily="34" charset="0"/>
                <a:sym typeface="Times New Roman"/>
              </a:rPr>
              <a:t>Transboundary Protected Areas</a:t>
            </a:r>
            <a:endParaRPr lang="hr-HR" sz="1000" i="0"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lvl="0"/>
            <a:r>
              <a:rPr lang="en-US" sz="1000" i="0" baseline="0" dirty="0" smtClean="0">
                <a:solidFill>
                  <a:schemeClr val="dk1"/>
                </a:solidFill>
                <a:latin typeface="Arial" panose="020B0604020202020204" pitchFamily="34" charset="0"/>
                <a:ea typeface="Times New Roman"/>
                <a:cs typeface="Arial" panose="020B0604020202020204" pitchFamily="34" charset="0"/>
                <a:sym typeface="Times New Roman"/>
              </a:rPr>
              <a:t>Transboundary Conservation Landscapes</a:t>
            </a:r>
            <a:r>
              <a:rPr lang="hr-HR" sz="1000" i="0" baseline="0" dirty="0" smtClean="0">
                <a:solidFill>
                  <a:schemeClr val="dk1"/>
                </a:solidFill>
                <a:latin typeface="Arial" panose="020B0604020202020204" pitchFamily="34" charset="0"/>
                <a:ea typeface="Times New Roman"/>
                <a:cs typeface="Arial" panose="020B0604020202020204" pitchFamily="34" charset="0"/>
                <a:sym typeface="Times New Roman"/>
              </a:rPr>
              <a:t>/Seascapes</a:t>
            </a:r>
          </a:p>
          <a:p>
            <a:pPr lvl="0"/>
            <a:r>
              <a:rPr lang="en-US" sz="1000" i="0" baseline="0" dirty="0" smtClean="0">
                <a:solidFill>
                  <a:schemeClr val="dk1"/>
                </a:solidFill>
                <a:latin typeface="Arial" panose="020B0604020202020204" pitchFamily="34" charset="0"/>
                <a:ea typeface="Times New Roman"/>
                <a:cs typeface="Arial" panose="020B0604020202020204" pitchFamily="34" charset="0"/>
                <a:sym typeface="Times New Roman"/>
              </a:rPr>
              <a:t>Transboundary Migration Conservation Areas</a:t>
            </a:r>
            <a:endParaRPr lang="hr-HR" sz="1000" i="0"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80000"/>
              </a:lnSpc>
              <a:spcBef>
                <a:spcPts val="0"/>
              </a:spcBef>
              <a:spcAft>
                <a:spcPts val="0"/>
              </a:spcAft>
              <a:buClr>
                <a:schemeClr val="dk1"/>
              </a:buClr>
              <a:buSzPts val="1100"/>
              <a:buFont typeface="Arial" panose="020B0604020202020204" pitchFamily="34" charset="0"/>
              <a:buNone/>
            </a:pPr>
            <a:endParaRPr lang="hr-HR" sz="1000" i="0"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80000"/>
              </a:lnSpc>
              <a:spcBef>
                <a:spcPts val="0"/>
              </a:spcBef>
              <a:spcAft>
                <a:spcPts val="0"/>
              </a:spcAft>
              <a:buClr>
                <a:schemeClr val="dk1"/>
              </a:buClr>
              <a:buSzPts val="1100"/>
              <a:buFont typeface="Arial" panose="020B0604020202020204" pitchFamily="34" charset="0"/>
              <a:buNone/>
            </a:pPr>
            <a:r>
              <a:rPr lang="hr-HR" sz="1000" i="0" baseline="0" dirty="0" smtClean="0">
                <a:solidFill>
                  <a:schemeClr val="dk1"/>
                </a:solidFill>
                <a:latin typeface="Arial" panose="020B0604020202020204" pitchFamily="34" charset="0"/>
                <a:ea typeface="Times New Roman"/>
                <a:cs typeface="Arial" panose="020B0604020202020204" pitchFamily="34" charset="0"/>
                <a:sym typeface="Times New Roman"/>
              </a:rPr>
              <a:t>including a Special designation:</a:t>
            </a:r>
            <a:endParaRPr lang="en-US" sz="1000" b="0" baseline="0" dirty="0" smtClean="0">
              <a:solidFill>
                <a:schemeClr val="dk1"/>
              </a:solidFill>
            </a:endParaRPr>
          </a:p>
          <a:p>
            <a:pPr lvl="0"/>
            <a:r>
              <a:rPr lang="en-US" sz="1000" i="0" baseline="0" dirty="0" smtClean="0">
                <a:solidFill>
                  <a:schemeClr val="dk1"/>
                </a:solidFill>
                <a:latin typeface="Arial" panose="020B0604020202020204" pitchFamily="34" charset="0"/>
                <a:ea typeface="Times New Roman"/>
                <a:cs typeface="Arial" panose="020B0604020202020204" pitchFamily="34" charset="0"/>
                <a:sym typeface="Times New Roman"/>
              </a:rPr>
              <a:t>Park for Peace</a:t>
            </a:r>
          </a:p>
          <a:p>
            <a:pPr marL="171450" lvl="0" indent="-171450" rtl="0">
              <a:lnSpc>
                <a:spcPct val="80000"/>
              </a:lnSpc>
              <a:spcBef>
                <a:spcPts val="0"/>
              </a:spcBef>
              <a:spcAft>
                <a:spcPts val="0"/>
              </a:spcAft>
              <a:buClr>
                <a:schemeClr val="dk1"/>
              </a:buClr>
              <a:buSzPts val="1100"/>
              <a:buFont typeface="Arial" panose="020B0604020202020204" pitchFamily="34" charset="0"/>
              <a:buChar char="•"/>
            </a:pPr>
            <a:endParaRPr lang="en-US" sz="1000" i="0"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80000"/>
              </a:lnSpc>
              <a:spcBef>
                <a:spcPts val="0"/>
              </a:spcBef>
              <a:spcAft>
                <a:spcPts val="0"/>
              </a:spcAft>
              <a:buClr>
                <a:schemeClr val="dk1"/>
              </a:buClr>
              <a:buSzPts val="1100"/>
              <a:buFont typeface="Arial" panose="020B0604020202020204" pitchFamily="34" charset="0"/>
              <a:buNone/>
            </a:pPr>
            <a:r>
              <a:rPr lang="en-US" sz="1000" i="0" baseline="0" dirty="0" smtClean="0">
                <a:solidFill>
                  <a:schemeClr val="dk1"/>
                </a:solidFill>
                <a:latin typeface="Arial" panose="020B0604020202020204" pitchFamily="34" charset="0"/>
                <a:ea typeface="Times New Roman"/>
                <a:cs typeface="Arial" panose="020B0604020202020204" pitchFamily="34" charset="0"/>
                <a:sym typeface="Times New Roman"/>
              </a:rPr>
              <a:t>These types will be discussed in more detail in Lesson 2. For now, it is important to emphasize that </a:t>
            </a:r>
            <a:r>
              <a:rPr lang="hr-HR" sz="1000" i="0" baseline="0" dirty="0" smtClean="0">
                <a:solidFill>
                  <a:schemeClr val="dk1"/>
                </a:solidFill>
                <a:latin typeface="Arial" panose="020B0604020202020204" pitchFamily="34" charset="0"/>
                <a:ea typeface="Times New Roman"/>
                <a:cs typeface="Arial" panose="020B0604020202020204" pitchFamily="34" charset="0"/>
                <a:sym typeface="Times New Roman"/>
              </a:rPr>
              <a:t>TBCAs </a:t>
            </a:r>
            <a:r>
              <a:rPr lang="en-US" sz="1000" i="0" baseline="0" dirty="0" smtClean="0">
                <a:solidFill>
                  <a:schemeClr val="dk1"/>
                </a:solidFill>
                <a:latin typeface="Arial" panose="020B0604020202020204" pitchFamily="34" charset="0"/>
                <a:ea typeface="Times New Roman"/>
                <a:cs typeface="Arial" panose="020B0604020202020204" pitchFamily="34" charset="0"/>
                <a:sym typeface="Times New Roman"/>
              </a:rPr>
              <a:t>can take many forms.</a:t>
            </a:r>
          </a:p>
          <a:p>
            <a:pPr marL="0" lvl="0" indent="0" rtl="0">
              <a:lnSpc>
                <a:spcPct val="80000"/>
              </a:lnSpc>
              <a:spcBef>
                <a:spcPts val="0"/>
              </a:spcBef>
              <a:spcAft>
                <a:spcPts val="0"/>
              </a:spcAft>
              <a:buClr>
                <a:schemeClr val="dk1"/>
              </a:buClr>
              <a:buSzPts val="1100"/>
              <a:buFont typeface="Arial"/>
              <a:buNone/>
            </a:pPr>
            <a:r>
              <a:rPr lang="en-US" sz="1000" i="1" baseline="0" dirty="0" smtClean="0">
                <a:solidFill>
                  <a:schemeClr val="dk1"/>
                </a:solidFill>
                <a:latin typeface="Arial" panose="020B0604020202020204" pitchFamily="34" charset="0"/>
                <a:ea typeface="Times New Roman"/>
                <a:cs typeface="Arial" panose="020B0604020202020204" pitchFamily="34" charset="0"/>
                <a:sym typeface="Times New Roman"/>
              </a:rPr>
              <a:t> </a:t>
            </a:r>
            <a:endParaRPr sz="1000" i="1" dirty="0">
              <a:solidFill>
                <a:schemeClr val="dk1"/>
              </a:solidFill>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2871617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fb5a9a91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fb5a9a91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i="1" dirty="0">
                <a:latin typeface="Arial" panose="020B0604020202020204" pitchFamily="34" charset="0"/>
                <a:ea typeface="Times New Roman"/>
                <a:cs typeface="Arial" panose="020B0604020202020204" pitchFamily="34" charset="0"/>
                <a:sym typeface="Times New Roman"/>
              </a:rPr>
              <a:t>Photo Credit: </a:t>
            </a:r>
            <a:r>
              <a:rPr lang="hr-HR" i="1" dirty="0" smtClean="0">
                <a:latin typeface="Arial" panose="020B0604020202020204" pitchFamily="34" charset="0"/>
                <a:ea typeface="Times New Roman"/>
                <a:cs typeface="Arial" panose="020B0604020202020204" pitchFamily="34" charset="0"/>
                <a:sym typeface="Times New Roman"/>
              </a:rPr>
              <a:t>Landscapes of Dauria </a:t>
            </a:r>
            <a:r>
              <a:rPr lang="en" i="1" dirty="0" smtClean="0">
                <a:latin typeface="Arial" panose="020B0604020202020204" pitchFamily="34" charset="0"/>
                <a:ea typeface="Times New Roman"/>
                <a:cs typeface="Arial" panose="020B0604020202020204" pitchFamily="34" charset="0"/>
                <a:sym typeface="Times New Roman"/>
              </a:rPr>
              <a:t>(</a:t>
            </a:r>
            <a:r>
              <a:rPr lang="en" i="1" dirty="0">
                <a:latin typeface="Arial" panose="020B0604020202020204" pitchFamily="34" charset="0"/>
                <a:ea typeface="Times New Roman"/>
                <a:cs typeface="Arial" panose="020B0604020202020204" pitchFamily="34" charset="0"/>
                <a:sym typeface="Times New Roman"/>
              </a:rPr>
              <a:t>Mongolia</a:t>
            </a:r>
            <a:r>
              <a:rPr lang="en" i="1" dirty="0" smtClean="0">
                <a:latin typeface="Arial" panose="020B0604020202020204" pitchFamily="34" charset="0"/>
                <a:ea typeface="Times New Roman"/>
                <a:cs typeface="Arial" panose="020B0604020202020204" pitchFamily="34" charset="0"/>
                <a:sym typeface="Times New Roman"/>
              </a:rPr>
              <a:t>) </a:t>
            </a:r>
            <a:r>
              <a:rPr lang="en" i="1" dirty="0">
                <a:latin typeface="Arial" panose="020B0604020202020204" pitchFamily="34" charset="0"/>
                <a:ea typeface="Times New Roman"/>
                <a:cs typeface="Arial" panose="020B0604020202020204" pitchFamily="34" charset="0"/>
                <a:sym typeface="Times New Roman"/>
              </a:rPr>
              <a:t>©Maja </a:t>
            </a:r>
            <a:r>
              <a:rPr lang="en" i="1" dirty="0" smtClean="0">
                <a:latin typeface="Arial" panose="020B0604020202020204" pitchFamily="34" charset="0"/>
                <a:ea typeface="Times New Roman"/>
                <a:cs typeface="Arial" panose="020B0604020202020204" pitchFamily="34" charset="0"/>
                <a:sym typeface="Times New Roman"/>
              </a:rPr>
              <a:t>Vasilijević</a:t>
            </a:r>
            <a:endParaRPr lang="en-US"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endParaRPr lang="en-US"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b="1" dirty="0" smtClean="0">
                <a:solidFill>
                  <a:schemeClr val="dk1"/>
                </a:solidFill>
                <a:latin typeface="Arial" panose="020B0604020202020204" pitchFamily="34" charset="0"/>
                <a:ea typeface="Times New Roman"/>
                <a:cs typeface="Arial" panose="020B0604020202020204" pitchFamily="34" charset="0"/>
                <a:sym typeface="Times New Roman"/>
              </a:rPr>
              <a:t>Discussion</a:t>
            </a:r>
          </a:p>
          <a:p>
            <a:pPr marL="0" lvl="0" indent="0" rtl="0">
              <a:lnSpc>
                <a:spcPct val="115000"/>
              </a:lnSpc>
              <a:spcBef>
                <a:spcPts val="0"/>
              </a:spcBef>
              <a:spcAft>
                <a:spcPts val="0"/>
              </a:spcAft>
              <a:buNone/>
            </a:pPr>
            <a:r>
              <a:rPr lang="en-US" dirty="0" smtClean="0">
                <a:solidFill>
                  <a:schemeClr val="dk1"/>
                </a:solidFill>
                <a:latin typeface="Arial" panose="020B0604020202020204" pitchFamily="34" charset="0"/>
                <a:ea typeface="Times New Roman"/>
                <a:cs typeface="Arial" panose="020B0604020202020204" pitchFamily="34" charset="0"/>
                <a:sym typeface="Times New Roman"/>
              </a:rPr>
              <a:t>Use this</a:t>
            </a: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 slide to start a discussion.</a:t>
            </a:r>
            <a:r>
              <a:rPr lang="hr-HR" baseline="0"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Ask learners to brainstorm:</a:t>
            </a:r>
          </a:p>
          <a:p>
            <a:pPr marL="0" lvl="0" indent="0" rtl="0">
              <a:lnSpc>
                <a:spcPct val="115000"/>
              </a:lnSpc>
              <a:spcBef>
                <a:spcPts val="0"/>
              </a:spcBef>
              <a:spcAft>
                <a:spcPts val="0"/>
              </a:spcAft>
              <a:buNone/>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What are the benefits of transboundary conservation?</a:t>
            </a:r>
          </a:p>
          <a:p>
            <a:pPr marL="0" lvl="0" indent="0" rtl="0">
              <a:lnSpc>
                <a:spcPct val="115000"/>
              </a:lnSpc>
              <a:spcBef>
                <a:spcPts val="0"/>
              </a:spcBef>
              <a:spcAft>
                <a:spcPts val="0"/>
              </a:spcAft>
              <a:buNone/>
            </a:pPr>
            <a:endParaRPr lang="en-US"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Process:</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lvl="0"/>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If there is time, ask learners to write down benefits on cards. Then have each participant share answers.</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lvl="0"/>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Option 1: Pause the slideshow and take notes on the slide itself to record learner’s responses. Duplicate the slide if you need more space. Afterwards, responses can be shared with learners.</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lvl="0"/>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Option 2: Tape the cards learners have filled out onto the wall or a board.</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lvl="0"/>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Option 3: Take notes on a flipchart of whiteboard.</a:t>
            </a:r>
          </a:p>
          <a:p>
            <a:pPr marL="0" lvl="0" indent="0" rtl="0">
              <a:lnSpc>
                <a:spcPct val="115000"/>
              </a:lnSpc>
              <a:spcBef>
                <a:spcPts val="0"/>
              </a:spcBef>
              <a:spcAft>
                <a:spcPts val="0"/>
              </a:spcAft>
              <a:buNone/>
            </a:pPr>
            <a:endParaRPr lang="en-US"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r>
              <a:rPr lang="en-US" dirty="0" smtClean="0">
                <a:solidFill>
                  <a:schemeClr val="dk1"/>
                </a:solidFill>
                <a:latin typeface="Arial" panose="020B0604020202020204" pitchFamily="34" charset="0"/>
                <a:ea typeface="Times New Roman"/>
                <a:cs typeface="Arial" panose="020B0604020202020204" pitchFamily="34" charset="0"/>
                <a:sym typeface="Times New Roman"/>
              </a:rPr>
              <a:t>After</a:t>
            </a: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 brainstorming, evaluate the answers. What types of benefits did they identify?</a:t>
            </a:r>
          </a:p>
          <a:p>
            <a:pPr marL="0" lvl="0" indent="0" rtl="0">
              <a:spcBef>
                <a:spcPts val="0"/>
              </a:spcBef>
              <a:spcAft>
                <a:spcPts val="0"/>
              </a:spcAft>
              <a:buNone/>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Tell them </a:t>
            </a:r>
            <a:r>
              <a:rPr lang="hr-HR" baseline="0" dirty="0" smtClean="0">
                <a:solidFill>
                  <a:schemeClr val="dk1"/>
                </a:solidFill>
                <a:latin typeface="Arial" panose="020B0604020202020204" pitchFamily="34" charset="0"/>
                <a:ea typeface="Times New Roman"/>
                <a:cs typeface="Arial" panose="020B0604020202020204" pitchFamily="34" charset="0"/>
                <a:sym typeface="Times New Roman"/>
              </a:rPr>
              <a:t>briefly </a:t>
            </a: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about the following types of benefits:</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lvl="0"/>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Ecological</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lvl="0"/>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Socio-economic</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lvl="0"/>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Cultural</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lvl="0"/>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Management</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lvl="0"/>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Political</a:t>
            </a:r>
          </a:p>
          <a:p>
            <a:pPr marL="0" lvl="0" indent="0" rtl="0">
              <a:spcBef>
                <a:spcPts val="0"/>
              </a:spcBef>
              <a:spcAft>
                <a:spcPts val="0"/>
              </a:spcAft>
              <a:buNone/>
            </a:pPr>
            <a:endParaRPr lang="en-US"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Did they think of benefits in each of these types? If not, are there any they want to add? Then go onto the next slides, which describe different types of benefits</a:t>
            </a:r>
            <a:r>
              <a:rPr lang="hr-HR" baseline="0" dirty="0" smtClean="0">
                <a:solidFill>
                  <a:schemeClr val="dk1"/>
                </a:solidFill>
                <a:latin typeface="Arial" panose="020B0604020202020204" pitchFamily="34" charset="0"/>
                <a:ea typeface="Times New Roman"/>
                <a:cs typeface="Arial" panose="020B0604020202020204" pitchFamily="34" charset="0"/>
                <a:sym typeface="Times New Roman"/>
              </a:rPr>
              <a:t> in detail</a:t>
            </a: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a:t>
            </a:r>
          </a:p>
        </p:txBody>
      </p:sp>
    </p:spTree>
    <p:extLst>
      <p:ext uri="{BB962C8B-B14F-4D97-AF65-F5344CB8AC3E}">
        <p14:creationId xmlns:p14="http://schemas.microsoft.com/office/powerpoint/2010/main" val="2078786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fb5a9a911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fb5a9a91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i="1" dirty="0" smtClean="0">
                <a:latin typeface="Arial" panose="020B0604020202020204" pitchFamily="34" charset="0"/>
                <a:ea typeface="Times New Roman"/>
                <a:cs typeface="Arial" panose="020B0604020202020204" pitchFamily="34" charset="0"/>
                <a:sym typeface="Times New Roman"/>
              </a:rPr>
              <a:t>Photo Credit: Landscapes of Dauria </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©UNESCO / Evgeniy </a:t>
            </a:r>
            <a:r>
              <a:rPr lang="en-GB" i="1" dirty="0" err="1" smtClean="0">
                <a:solidFill>
                  <a:schemeClr val="dk1"/>
                </a:solidFill>
                <a:latin typeface="Arial" panose="020B0604020202020204" pitchFamily="34" charset="0"/>
                <a:ea typeface="Times New Roman"/>
                <a:cs typeface="Arial" panose="020B0604020202020204" pitchFamily="34" charset="0"/>
                <a:sym typeface="Times New Roman"/>
              </a:rPr>
              <a:t>Kokukhin</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 </a:t>
            </a:r>
            <a:endParaRPr lang="en-GB" i="1" dirty="0" smtClean="0">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Clr>
                <a:srgbClr val="000000"/>
              </a:buClr>
              <a:buSzPts val="1100"/>
              <a:buFont typeface="Arial"/>
              <a:buNone/>
            </a:pPr>
            <a:endParaRPr lang="hr-HR" i="1" dirty="0" smtClean="0">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Clr>
                <a:srgbClr val="000000"/>
              </a:buClr>
              <a:buSzPts val="1100"/>
              <a:buFont typeface="Arial"/>
              <a:buNone/>
            </a:pPr>
            <a:r>
              <a:rPr lang="hr-HR" b="1" i="0" dirty="0" smtClean="0">
                <a:latin typeface="Arial" panose="020B0604020202020204" pitchFamily="34" charset="0"/>
                <a:ea typeface="Times New Roman"/>
                <a:cs typeface="Arial" panose="020B0604020202020204" pitchFamily="34" charset="0"/>
                <a:sym typeface="Times New Roman"/>
              </a:rPr>
              <a:t>Importance and benefits</a:t>
            </a:r>
            <a:endParaRPr lang="en-US" b="1" i="0" dirty="0" smtClean="0">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Clr>
                <a:srgbClr val="000000"/>
              </a:buClr>
              <a:buSzPts val="1100"/>
              <a:buFont typeface="Arial"/>
              <a:buNone/>
            </a:pPr>
            <a:r>
              <a:rPr lang="en-US" i="0" dirty="0" smtClean="0">
                <a:latin typeface="Arial" panose="020B0604020202020204" pitchFamily="34" charset="0"/>
                <a:ea typeface="Times New Roman"/>
                <a:cs typeface="Arial" panose="020B0604020202020204" pitchFamily="34" charset="0"/>
                <a:sym typeface="Times New Roman"/>
              </a:rPr>
              <a:t>Transboundary</a:t>
            </a:r>
            <a:r>
              <a:rPr lang="en-US" i="0" baseline="0" dirty="0" smtClean="0">
                <a:latin typeface="Arial" panose="020B0604020202020204" pitchFamily="34" charset="0"/>
                <a:ea typeface="Times New Roman"/>
                <a:cs typeface="Arial" panose="020B0604020202020204" pitchFamily="34" charset="0"/>
                <a:sym typeface="Times New Roman"/>
              </a:rPr>
              <a:t> conservation </a:t>
            </a:r>
            <a:r>
              <a:rPr lang="hr-HR" i="0" baseline="0" dirty="0" smtClean="0">
                <a:latin typeface="Arial" panose="020B0604020202020204" pitchFamily="34" charset="0"/>
                <a:ea typeface="Times New Roman"/>
                <a:cs typeface="Arial" panose="020B0604020202020204" pitchFamily="34" charset="0"/>
                <a:sym typeface="Times New Roman"/>
              </a:rPr>
              <a:t>generates</a:t>
            </a:r>
            <a:r>
              <a:rPr lang="en-US" i="0" baseline="0" dirty="0" smtClean="0">
                <a:latin typeface="Arial" panose="020B0604020202020204" pitchFamily="34" charset="0"/>
                <a:ea typeface="Times New Roman"/>
                <a:cs typeface="Arial" panose="020B0604020202020204" pitchFamily="34" charset="0"/>
                <a:sym typeface="Times New Roman"/>
              </a:rPr>
              <a:t> ecological benefits</a:t>
            </a:r>
            <a:r>
              <a:rPr lang="hr-HR" i="0" baseline="0" dirty="0" smtClean="0">
                <a:latin typeface="Arial" panose="020B0604020202020204" pitchFamily="34" charset="0"/>
                <a:ea typeface="Times New Roman"/>
                <a:cs typeface="Arial" panose="020B0604020202020204" pitchFamily="34" charset="0"/>
                <a:sym typeface="Times New Roman"/>
              </a:rPr>
              <a:t>.</a:t>
            </a:r>
          </a:p>
          <a:p>
            <a:pPr lvl="0"/>
            <a:r>
              <a:rPr lang="en-US" i="0" baseline="0" dirty="0" smtClean="0">
                <a:latin typeface="Arial" panose="020B0604020202020204" pitchFamily="34" charset="0"/>
                <a:ea typeface="Times New Roman"/>
                <a:cs typeface="Arial" panose="020B0604020202020204" pitchFamily="34" charset="0"/>
                <a:sym typeface="Times New Roman"/>
              </a:rPr>
              <a:t>TBCAs </a:t>
            </a:r>
            <a:r>
              <a:rPr lang="en-US" b="0" i="0" baseline="0" dirty="0" smtClean="0">
                <a:latin typeface="Arial" panose="020B0604020202020204" pitchFamily="34" charset="0"/>
                <a:ea typeface="Times New Roman"/>
                <a:cs typeface="Arial" panose="020B0604020202020204" pitchFamily="34" charset="0"/>
                <a:sym typeface="Times New Roman"/>
              </a:rPr>
              <a:t>improve ecological integrity. This describes the health of the ecosystem and the ability to support biodiversity. Ecological integrity requires preservation of natural components, including native species, geological formations, water, and ecosystem processes. TBCAs support building ecological integrity by increasing the size of the area under conservation management, reducing fragmentation and integrating ecosystem processes and drivers such as fire, natural flow regimes and natural grazing regimes.</a:t>
            </a:r>
            <a:endParaRPr lang="hr-HR" b="0" i="0" baseline="0" dirty="0" smtClean="0">
              <a:latin typeface="Arial" panose="020B0604020202020204" pitchFamily="34" charset="0"/>
              <a:ea typeface="Times New Roman"/>
              <a:cs typeface="Arial" panose="020B0604020202020204" pitchFamily="34" charset="0"/>
              <a:sym typeface="Times New Roman"/>
            </a:endParaRPr>
          </a:p>
          <a:p>
            <a:pPr lvl="0"/>
            <a:r>
              <a:rPr lang="en-US" b="0" i="0" baseline="0" dirty="0" smtClean="0">
                <a:latin typeface="Arial" panose="020B0604020202020204" pitchFamily="34" charset="0"/>
                <a:ea typeface="Times New Roman"/>
                <a:cs typeface="Arial" panose="020B0604020202020204" pitchFamily="34" charset="0"/>
                <a:sym typeface="Times New Roman"/>
              </a:rPr>
              <a:t>TBCAs strengthen ecosystem resilience in the face of climate change. Resilience means the ability of an ecosystem to survive and adapt to threats and pressures like climate change, wildfires, and human-caused degradation. Larger, healthier and more well-connected ecosystems are more resilient.</a:t>
            </a:r>
            <a:endParaRPr lang="hr-HR" b="0" i="0" baseline="0" dirty="0" smtClean="0">
              <a:latin typeface="Arial" panose="020B0604020202020204" pitchFamily="34" charset="0"/>
              <a:ea typeface="Times New Roman"/>
              <a:cs typeface="Arial" panose="020B0604020202020204" pitchFamily="34" charset="0"/>
              <a:sym typeface="Times New Roman"/>
            </a:endParaRPr>
          </a:p>
          <a:p>
            <a:pPr lvl="0"/>
            <a:r>
              <a:rPr lang="en-US" b="0" i="0" baseline="0" dirty="0" smtClean="0">
                <a:latin typeface="Arial" panose="020B0604020202020204" pitchFamily="34" charset="0"/>
                <a:ea typeface="Times New Roman"/>
                <a:cs typeface="Arial" panose="020B0604020202020204" pitchFamily="34" charset="0"/>
                <a:sym typeface="Times New Roman"/>
              </a:rPr>
              <a:t>TBCAs help secure long term survival of species, by supporting ecosystem integrity and resilience and ensuring larger areas of protection. TBCAs can particularly support migratory species.</a:t>
            </a:r>
            <a:endParaRPr lang="hr-HR" b="0" i="0" baseline="0" dirty="0" smtClean="0">
              <a:latin typeface="Arial" panose="020B0604020202020204" pitchFamily="34" charset="0"/>
              <a:ea typeface="Times New Roman"/>
              <a:cs typeface="Arial" panose="020B0604020202020204" pitchFamily="34" charset="0"/>
              <a:sym typeface="Times New Roman"/>
            </a:endParaRPr>
          </a:p>
          <a:p>
            <a:pPr lvl="0"/>
            <a:r>
              <a:rPr lang="en-US" b="0" i="0" baseline="0" dirty="0" smtClean="0">
                <a:latin typeface="Arial" panose="020B0604020202020204" pitchFamily="34" charset="0"/>
                <a:ea typeface="Times New Roman"/>
                <a:cs typeface="Arial" panose="020B0604020202020204" pitchFamily="34" charset="0"/>
                <a:sym typeface="Times New Roman"/>
              </a:rPr>
              <a:t>Similarly, TBCAs can facilitate reintroduction or natural recolonization of species, by ensuring protection on both sides of a border and supporting species that currently only survive in isolated patches. </a:t>
            </a:r>
            <a:endParaRPr lang="hr-HR" b="0" i="0" baseline="0" dirty="0" smtClean="0">
              <a:latin typeface="Arial" panose="020B0604020202020204" pitchFamily="34" charset="0"/>
              <a:ea typeface="Times New Roman"/>
              <a:cs typeface="Arial" panose="020B0604020202020204" pitchFamily="34" charset="0"/>
              <a:sym typeface="Times New Roman"/>
            </a:endParaRPr>
          </a:p>
          <a:p>
            <a:pPr lvl="0"/>
            <a:r>
              <a:rPr lang="en-US" b="0" i="0" baseline="0" dirty="0" smtClean="0">
                <a:latin typeface="Arial" panose="020B0604020202020204" pitchFamily="34" charset="0"/>
                <a:ea typeface="Times New Roman"/>
                <a:cs typeface="Arial" panose="020B0604020202020204" pitchFamily="34" charset="0"/>
                <a:sym typeface="Times New Roman"/>
              </a:rPr>
              <a:t>Likewise, TBCAs enable larger species dispersal, fighting fragmentation and allowing species to have larger ranges w</a:t>
            </a:r>
            <a:r>
              <a:rPr lang="hr-HR" b="0" i="0" baseline="0" dirty="0" smtClean="0">
                <a:latin typeface="Arial" panose="020B0604020202020204" pitchFamily="34" charset="0"/>
                <a:ea typeface="Times New Roman"/>
                <a:cs typeface="Arial" panose="020B0604020202020204" pitchFamily="34" charset="0"/>
                <a:sym typeface="Times New Roman"/>
              </a:rPr>
              <a:t>hich</a:t>
            </a:r>
            <a:r>
              <a:rPr lang="en-US" b="0" i="0" baseline="0" dirty="0" smtClean="0">
                <a:latin typeface="Arial" panose="020B0604020202020204" pitchFamily="34" charset="0"/>
                <a:ea typeface="Times New Roman"/>
                <a:cs typeface="Arial" panose="020B0604020202020204" pitchFamily="34" charset="0"/>
                <a:sym typeface="Times New Roman"/>
              </a:rPr>
              <a:t> improves the health, resilience and integrity of populations.</a:t>
            </a:r>
            <a:endParaRPr lang="en-GB" i="0" dirty="0" smtClean="0">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endParaRPr lang="en-GB" dirty="0" smtClean="0">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hr-HR" dirty="0" smtClean="0">
                <a:latin typeface="Arial" panose="020B0604020202020204" pitchFamily="34" charset="0"/>
                <a:ea typeface="Times New Roman"/>
                <a:cs typeface="Arial" panose="020B0604020202020204" pitchFamily="34" charset="0"/>
                <a:sym typeface="Times New Roman"/>
              </a:rPr>
              <a:t>Examples</a:t>
            </a:r>
            <a:r>
              <a:rPr lang="en-US" dirty="0" smtClean="0">
                <a:latin typeface="Arial" panose="020B0604020202020204" pitchFamily="34" charset="0"/>
                <a:ea typeface="Times New Roman"/>
                <a:cs typeface="Arial" panose="020B0604020202020204" pitchFamily="34" charset="0"/>
                <a:sym typeface="Times New Roman"/>
              </a:rPr>
              <a:t> of benefits of TBCAs can be found</a:t>
            </a:r>
            <a:r>
              <a:rPr lang="en-US" baseline="0" dirty="0" smtClean="0">
                <a:latin typeface="Arial" panose="020B0604020202020204" pitchFamily="34" charset="0"/>
                <a:ea typeface="Times New Roman"/>
                <a:cs typeface="Arial" panose="020B0604020202020204" pitchFamily="34" charset="0"/>
                <a:sym typeface="Times New Roman"/>
              </a:rPr>
              <a:t> in the </a:t>
            </a:r>
            <a:r>
              <a:rPr lang="hr-HR" i="1" baseline="0" dirty="0" smtClean="0">
                <a:latin typeface="Arial" panose="020B0604020202020204" pitchFamily="34" charset="0"/>
                <a:ea typeface="Times New Roman"/>
                <a:cs typeface="Arial" panose="020B0604020202020204" pitchFamily="34" charset="0"/>
                <a:sym typeface="Times New Roman"/>
              </a:rPr>
              <a:t>IUCN WCPA </a:t>
            </a:r>
            <a:r>
              <a:rPr lang="en-US" i="1" baseline="0" dirty="0" smtClean="0">
                <a:latin typeface="Arial" panose="020B0604020202020204" pitchFamily="34" charset="0"/>
                <a:ea typeface="Times New Roman"/>
                <a:cs typeface="Arial" panose="020B0604020202020204" pitchFamily="34" charset="0"/>
                <a:sym typeface="Times New Roman"/>
              </a:rPr>
              <a:t>Best Practice Guidelines</a:t>
            </a:r>
            <a:r>
              <a:rPr lang="en-US" b="0" i="0" baseline="0" dirty="0" smtClean="0">
                <a:latin typeface="Arial" panose="020B0604020202020204" pitchFamily="34" charset="0"/>
                <a:ea typeface="Times New Roman"/>
                <a:cs typeface="Arial" panose="020B0604020202020204" pitchFamily="34" charset="0"/>
                <a:sym typeface="Times New Roman"/>
              </a:rPr>
              <a:t>, which may be distributed as handouts. </a:t>
            </a:r>
            <a:endParaRPr lang="hr-HR" b="0" i="0" baseline="0" dirty="0" smtClean="0">
              <a:latin typeface="Arial" panose="020B0604020202020204" pitchFamily="34" charset="0"/>
              <a:ea typeface="Times New Roman"/>
              <a:cs typeface="Arial" panose="020B0604020202020204" pitchFamily="34" charset="0"/>
              <a:sym typeface="Times New Roman"/>
            </a:endParaRPr>
          </a:p>
          <a:p>
            <a:pPr lvl="0"/>
            <a:r>
              <a:rPr lang="en-US" baseline="0" dirty="0" smtClean="0">
                <a:latin typeface="Arial" panose="020B0604020202020204" pitchFamily="34" charset="0"/>
                <a:ea typeface="Times New Roman"/>
                <a:cs typeface="Arial" panose="020B0604020202020204" pitchFamily="34" charset="0"/>
                <a:sym typeface="Times New Roman"/>
              </a:rPr>
              <a:t>Box 5 on p. 23 shows transboundary conservation efforts to expand habitat, enable species dispersal, and ensure long term survival of a critically endangered gibbon between China and Vietnam</a:t>
            </a:r>
            <a:endParaRPr lang="hr-HR" baseline="0" dirty="0" smtClean="0">
              <a:latin typeface="Arial" panose="020B0604020202020204" pitchFamily="34" charset="0"/>
              <a:ea typeface="Times New Roman"/>
              <a:cs typeface="Arial" panose="020B0604020202020204" pitchFamily="34" charset="0"/>
              <a:sym typeface="Times New Roman"/>
            </a:endParaRPr>
          </a:p>
          <a:p>
            <a:pPr lvl="0"/>
            <a:r>
              <a:rPr lang="hr-HR" baseline="0" dirty="0" smtClean="0">
                <a:latin typeface="Arial" panose="020B0604020202020204" pitchFamily="34" charset="0"/>
                <a:ea typeface="Times New Roman"/>
                <a:cs typeface="Arial" panose="020B0604020202020204" pitchFamily="34" charset="0"/>
                <a:sym typeface="Times New Roman"/>
              </a:rPr>
              <a:t>Case stud</a:t>
            </a:r>
            <a:r>
              <a:rPr lang="en-US" baseline="0" dirty="0" smtClean="0">
                <a:latin typeface="Arial" panose="020B0604020202020204" pitchFamily="34" charset="0"/>
                <a:ea typeface="Times New Roman"/>
                <a:cs typeface="Arial" panose="020B0604020202020204" pitchFamily="34" charset="0"/>
                <a:sym typeface="Times New Roman"/>
              </a:rPr>
              <a:t>y</a:t>
            </a:r>
            <a:r>
              <a:rPr lang="hr-HR" baseline="0" dirty="0" smtClean="0">
                <a:latin typeface="Arial" panose="020B0604020202020204" pitchFamily="34" charset="0"/>
                <a:ea typeface="Times New Roman"/>
                <a:cs typeface="Arial" panose="020B0604020202020204" pitchFamily="34" charset="0"/>
                <a:sym typeface="Times New Roman"/>
              </a:rPr>
              <a:t> 2</a:t>
            </a:r>
            <a:r>
              <a:rPr lang="en-US" baseline="0" dirty="0" smtClean="0">
                <a:latin typeface="Arial" panose="020B0604020202020204" pitchFamily="34" charset="0"/>
                <a:ea typeface="Times New Roman"/>
                <a:cs typeface="Arial" panose="020B0604020202020204" pitchFamily="34" charset="0"/>
                <a:sym typeface="Times New Roman"/>
              </a:rPr>
              <a:t> on p. 25 describes how transboundary conservation protects Andean flamingos in South America</a:t>
            </a:r>
            <a:endParaRPr lang="hr-HR" baseline="0" dirty="0" smtClean="0">
              <a:latin typeface="Arial" panose="020B0604020202020204" pitchFamily="34" charset="0"/>
              <a:ea typeface="Times New Roman"/>
              <a:cs typeface="Arial" panose="020B0604020202020204" pitchFamily="34" charset="0"/>
              <a:sym typeface="Times New Roman"/>
            </a:endParaRPr>
          </a:p>
          <a:p>
            <a:pPr lvl="0"/>
            <a:r>
              <a:rPr lang="en-US" baseline="0" dirty="0" smtClean="0">
                <a:latin typeface="Arial" panose="020B0604020202020204" pitchFamily="34" charset="0"/>
                <a:ea typeface="Times New Roman"/>
                <a:cs typeface="Arial" panose="020B0604020202020204" pitchFamily="34" charset="0"/>
                <a:sym typeface="Times New Roman"/>
              </a:rPr>
              <a:t>Box 10 on p. 36 is an example of transboundary conservation to secure long term survival of tiger populations in the Indo-Bhutan </a:t>
            </a:r>
            <a:r>
              <a:rPr lang="en-US" baseline="0" dirty="0" err="1" smtClean="0">
                <a:latin typeface="Arial" panose="020B0604020202020204" pitchFamily="34" charset="0"/>
                <a:ea typeface="Times New Roman"/>
                <a:cs typeface="Arial" panose="020B0604020202020204" pitchFamily="34" charset="0"/>
                <a:sym typeface="Times New Roman"/>
              </a:rPr>
              <a:t>Manas</a:t>
            </a:r>
            <a:r>
              <a:rPr lang="en-US" baseline="0" dirty="0" smtClean="0">
                <a:latin typeface="Arial" panose="020B0604020202020204" pitchFamily="34" charset="0"/>
                <a:ea typeface="Times New Roman"/>
                <a:cs typeface="Arial" panose="020B0604020202020204" pitchFamily="34" charset="0"/>
                <a:sym typeface="Times New Roman"/>
              </a:rPr>
              <a:t> Tiger Conservation Landscape</a:t>
            </a:r>
            <a:endParaRPr lang="hr-HR" baseline="0" dirty="0" smtClean="0">
              <a:latin typeface="Arial" panose="020B0604020202020204" pitchFamily="34" charset="0"/>
              <a:ea typeface="Times New Roman"/>
              <a:cs typeface="Arial" panose="020B0604020202020204" pitchFamily="34" charset="0"/>
              <a:sym typeface="Times New Roman"/>
            </a:endParaRPr>
          </a:p>
          <a:p>
            <a:pPr lvl="0"/>
            <a:r>
              <a:rPr lang="en-US" sz="1100" baseline="0" dirty="0" smtClean="0">
                <a:solidFill>
                  <a:schemeClr val="dk1"/>
                </a:solidFill>
                <a:latin typeface="Arial" panose="020B0604020202020204" pitchFamily="34" charset="0"/>
                <a:ea typeface="Times New Roman"/>
                <a:cs typeface="Arial" panose="020B0604020202020204" pitchFamily="34" charset="0"/>
                <a:sym typeface="Times New Roman"/>
              </a:rPr>
              <a:t>Case study 10 on p. 87  is an example of transboundary cooperation to improve ecological integrity of forest ecosystems in the Sangha Trinational in the Congo Basin</a:t>
            </a:r>
          </a:p>
          <a:p>
            <a:pPr marL="0" lvl="0" indent="0" rtl="0">
              <a:lnSpc>
                <a:spcPct val="115000"/>
              </a:lnSpc>
              <a:spcBef>
                <a:spcPts val="0"/>
              </a:spcBef>
              <a:spcAft>
                <a:spcPts val="0"/>
              </a:spcAft>
              <a:buFont typeface="Arial" panose="020B0604020202020204" pitchFamily="34" charset="0"/>
              <a:buNone/>
            </a:pPr>
            <a:endParaRPr lang="en-US" sz="1100"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Font typeface="Arial" panose="020B0604020202020204" pitchFamily="34" charset="0"/>
              <a:buNone/>
            </a:pPr>
            <a:r>
              <a:rPr lang="en-US" sz="1100" baseline="0" dirty="0" smtClean="0">
                <a:solidFill>
                  <a:schemeClr val="dk1"/>
                </a:solidFill>
                <a:latin typeface="Arial" panose="020B0604020202020204" pitchFamily="34" charset="0"/>
                <a:ea typeface="Times New Roman"/>
                <a:cs typeface="Arial" panose="020B0604020202020204" pitchFamily="34" charset="0"/>
                <a:sym typeface="Times New Roman"/>
              </a:rPr>
              <a:t>Alternatively, provide a case study from the participants’ region.</a:t>
            </a:r>
            <a:endParaRPr lang="hr-HR" sz="110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endParaRPr i="1"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2248648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fb5a9a911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fb5a9a91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i="1" dirty="0" smtClean="0">
                <a:latin typeface="Arial" panose="020B0604020202020204" pitchFamily="34" charset="0"/>
                <a:ea typeface="Times New Roman"/>
                <a:cs typeface="Arial" panose="020B0604020202020204" pitchFamily="34" charset="0"/>
                <a:sym typeface="Times New Roman"/>
              </a:rPr>
              <a:t>Photo Credit: </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Landscapes of </a:t>
            </a:r>
            <a:r>
              <a:rPr lang="en-GB" i="1" dirty="0" err="1" smtClean="0">
                <a:solidFill>
                  <a:schemeClr val="dk1"/>
                </a:solidFill>
                <a:latin typeface="Arial" panose="020B0604020202020204" pitchFamily="34" charset="0"/>
                <a:ea typeface="Times New Roman"/>
                <a:cs typeface="Arial" panose="020B0604020202020204" pitchFamily="34" charset="0"/>
                <a:sym typeface="Times New Roman"/>
              </a:rPr>
              <a:t>Dauria</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 (Mongolia) </a:t>
            </a:r>
            <a:r>
              <a:rPr lang="en-GB" i="1" dirty="0" smtClean="0">
                <a:latin typeface="Arial" panose="020B0604020202020204" pitchFamily="34" charset="0"/>
                <a:ea typeface="Times New Roman"/>
                <a:cs typeface="Arial" panose="020B0604020202020204" pitchFamily="34" charset="0"/>
                <a:sym typeface="Times New Roman"/>
              </a:rPr>
              <a:t>©Maja </a:t>
            </a:r>
            <a:r>
              <a:rPr lang="en-GB" i="1" dirty="0" err="1" smtClean="0">
                <a:latin typeface="Arial" panose="020B0604020202020204" pitchFamily="34" charset="0"/>
                <a:ea typeface="Times New Roman"/>
                <a:cs typeface="Arial" panose="020B0604020202020204" pitchFamily="34" charset="0"/>
                <a:sym typeface="Times New Roman"/>
              </a:rPr>
              <a:t>Vasilijević</a:t>
            </a:r>
            <a:endParaRPr lang="en-GB" i="1" dirty="0" smtClean="0">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Clr>
                <a:srgbClr val="000000"/>
              </a:buClr>
              <a:buSzPts val="1100"/>
              <a:buFont typeface="Arial"/>
              <a:buNone/>
            </a:pPr>
            <a:endParaRPr lang="hr-HR" sz="1100" b="0" i="1" u="none" strike="noStrike" cap="none" dirty="0" smtClean="0">
              <a:solidFill>
                <a:srgbClr val="000000"/>
              </a:solidFill>
              <a:latin typeface="Arial" panose="020B0604020202020204" pitchFamily="34" charset="0"/>
              <a:ea typeface="Times New Roman"/>
              <a:cs typeface="Arial" panose="020B0604020202020204" pitchFamily="34" charset="0"/>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hr-HR" b="1" i="0" dirty="0" smtClean="0">
                <a:latin typeface="Arial" panose="020B0604020202020204" pitchFamily="34" charset="0"/>
                <a:ea typeface="Times New Roman"/>
                <a:cs typeface="Arial" panose="020B0604020202020204" pitchFamily="34" charset="0"/>
                <a:sym typeface="Times New Roman"/>
              </a:rPr>
              <a:t>Importance and benefits</a:t>
            </a:r>
            <a:endParaRPr lang="en-US" b="1" i="0" dirty="0" smtClean="0">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Clr>
                <a:srgbClr val="000000"/>
              </a:buClr>
              <a:buSzPts val="1100"/>
              <a:buFont typeface="Arial"/>
              <a:buNone/>
            </a:pPr>
            <a:r>
              <a:rPr lang="en-US" i="0" dirty="0" smtClean="0">
                <a:latin typeface="Arial" panose="020B0604020202020204" pitchFamily="34" charset="0"/>
                <a:ea typeface="Times New Roman"/>
                <a:cs typeface="Arial" panose="020B0604020202020204" pitchFamily="34" charset="0"/>
                <a:sym typeface="Times New Roman"/>
              </a:rPr>
              <a:t>Transboundary</a:t>
            </a:r>
            <a:r>
              <a:rPr lang="en-US" i="0" baseline="0" dirty="0" smtClean="0">
                <a:latin typeface="Arial" panose="020B0604020202020204" pitchFamily="34" charset="0"/>
                <a:ea typeface="Times New Roman"/>
                <a:cs typeface="Arial" panose="020B0604020202020204" pitchFamily="34" charset="0"/>
                <a:sym typeface="Times New Roman"/>
              </a:rPr>
              <a:t> conservation creates social and economic benefits</a:t>
            </a:r>
            <a:r>
              <a:rPr lang="hr-HR" i="0" baseline="0" dirty="0" smtClean="0">
                <a:latin typeface="Arial" panose="020B0604020202020204" pitchFamily="34" charset="0"/>
                <a:ea typeface="Times New Roman"/>
                <a:cs typeface="Arial" panose="020B0604020202020204" pitchFamily="34" charset="0"/>
                <a:sym typeface="Times New Roman"/>
              </a:rPr>
              <a:t>.</a:t>
            </a:r>
          </a:p>
          <a:p>
            <a:pPr lvl="0"/>
            <a:r>
              <a:rPr lang="en-GB" i="0" baseline="0" dirty="0" smtClean="0">
                <a:latin typeface="Arial" panose="020B0604020202020204" pitchFamily="34" charset="0"/>
                <a:ea typeface="Times New Roman"/>
                <a:cs typeface="Arial" panose="020B0604020202020204" pitchFamily="34" charset="0"/>
                <a:sym typeface="Times New Roman"/>
              </a:rPr>
              <a:t>Transboundary </a:t>
            </a:r>
            <a:r>
              <a:rPr lang="en-GB" b="0" i="0" baseline="0" dirty="0" smtClean="0">
                <a:latin typeface="Arial" panose="020B0604020202020204" pitchFamily="34" charset="0"/>
                <a:ea typeface="Times New Roman"/>
                <a:cs typeface="Arial" panose="020B0604020202020204" pitchFamily="34" charset="0"/>
                <a:sym typeface="Times New Roman"/>
              </a:rPr>
              <a:t>conservation can strengthen social relations and trust across borders. Cooperation towards a common conservation goal can develop friendly relationships among </a:t>
            </a:r>
            <a:r>
              <a:rPr lang="hr-HR" b="0" i="0" baseline="0" dirty="0" smtClean="0">
                <a:latin typeface="Arial" panose="020B0604020202020204" pitchFamily="34" charset="0"/>
                <a:ea typeface="Times New Roman"/>
                <a:cs typeface="Arial" panose="020B0604020202020204" pitchFamily="34" charset="0"/>
                <a:sym typeface="Times New Roman"/>
              </a:rPr>
              <a:t>neighbouring </a:t>
            </a:r>
            <a:r>
              <a:rPr lang="en-GB" b="0" i="0" baseline="0" dirty="0" smtClean="0">
                <a:latin typeface="Arial" panose="020B0604020202020204" pitchFamily="34" charset="0"/>
                <a:ea typeface="Times New Roman"/>
                <a:cs typeface="Arial" panose="020B0604020202020204" pitchFamily="34" charset="0"/>
                <a:sym typeface="Times New Roman"/>
              </a:rPr>
              <a:t>communities.</a:t>
            </a:r>
            <a:endParaRPr lang="hr-HR" b="0" i="0" baseline="0" dirty="0" smtClean="0">
              <a:latin typeface="Arial" panose="020B0604020202020204" pitchFamily="34" charset="0"/>
              <a:ea typeface="Times New Roman"/>
              <a:cs typeface="Arial" panose="020B0604020202020204" pitchFamily="34" charset="0"/>
              <a:sym typeface="Times New Roman"/>
            </a:endParaRPr>
          </a:p>
          <a:p>
            <a:pPr lvl="0"/>
            <a:r>
              <a:rPr lang="en-GB" b="0" i="0" baseline="0" dirty="0" smtClean="0">
                <a:latin typeface="Arial" panose="020B0604020202020204" pitchFamily="34" charset="0"/>
                <a:ea typeface="Times New Roman"/>
                <a:cs typeface="Arial" panose="020B0604020202020204" pitchFamily="34" charset="0"/>
                <a:sym typeface="Times New Roman"/>
              </a:rPr>
              <a:t>Transboundary conservation can spur broader cooperation that facilitates movement and transboundary trade of local products.  </a:t>
            </a:r>
            <a:endParaRPr lang="hr-HR" b="0" i="0" baseline="0" dirty="0" smtClean="0">
              <a:latin typeface="Arial" panose="020B0604020202020204" pitchFamily="34" charset="0"/>
              <a:ea typeface="Times New Roman"/>
              <a:cs typeface="Arial" panose="020B0604020202020204" pitchFamily="34" charset="0"/>
              <a:sym typeface="Times New Roman"/>
            </a:endParaRPr>
          </a:p>
          <a:p>
            <a:pPr lvl="0"/>
            <a:r>
              <a:rPr lang="en-GB" b="0" i="0" baseline="0" dirty="0" smtClean="0">
                <a:latin typeface="Arial" panose="020B0604020202020204" pitchFamily="34" charset="0"/>
                <a:ea typeface="Times New Roman"/>
                <a:cs typeface="Arial" panose="020B0604020202020204" pitchFamily="34" charset="0"/>
                <a:sym typeface="Times New Roman"/>
              </a:rPr>
              <a:t>Transboundary cooperation can facilitate nature-based transboundary tourism. Tourists travelling to different parts of a transboundary area to have different experiences, to view different natural features and spend money in different countries and regions of the area can bring benefits to all countries concerned.</a:t>
            </a:r>
            <a:endParaRPr lang="hr-HR" b="0" i="0" baseline="0" dirty="0" smtClean="0">
              <a:latin typeface="Arial" panose="020B0604020202020204" pitchFamily="34" charset="0"/>
              <a:ea typeface="Times New Roman"/>
              <a:cs typeface="Arial" panose="020B0604020202020204" pitchFamily="34" charset="0"/>
              <a:sym typeface="Times New Roman"/>
            </a:endParaRPr>
          </a:p>
          <a:p>
            <a:pPr lvl="0"/>
            <a:r>
              <a:rPr lang="en-US" b="0" i="0" baseline="0" dirty="0" smtClean="0">
                <a:latin typeface="Arial" panose="020B0604020202020204" pitchFamily="34" charset="0"/>
                <a:ea typeface="Times New Roman"/>
                <a:cs typeface="Arial" panose="020B0604020202020204" pitchFamily="34" charset="0"/>
                <a:sym typeface="Times New Roman"/>
              </a:rPr>
              <a:t>Countries involved in transboundary cooperation can work together to enable common marketing of tourism attractions or other sustainable goods or services from the area. This can increase sustainable revenue for communities along the border.</a:t>
            </a:r>
            <a:endParaRPr lang="hr-HR" b="0" i="0" baseline="0" dirty="0" smtClean="0">
              <a:latin typeface="Arial" panose="020B0604020202020204" pitchFamily="34" charset="0"/>
              <a:ea typeface="Times New Roman"/>
              <a:cs typeface="Arial" panose="020B0604020202020204" pitchFamily="34" charset="0"/>
              <a:sym typeface="Times New Roman"/>
            </a:endParaRPr>
          </a:p>
          <a:p>
            <a:pPr lvl="0"/>
            <a:r>
              <a:rPr lang="en-US" b="0" i="0" baseline="0" dirty="0" smtClean="0">
                <a:latin typeface="Arial" panose="020B0604020202020204" pitchFamily="34" charset="0"/>
                <a:ea typeface="Times New Roman"/>
                <a:cs typeface="Arial" panose="020B0604020202020204" pitchFamily="34" charset="0"/>
                <a:sym typeface="Times New Roman"/>
              </a:rPr>
              <a:t>Transboundary conservation can help ensure resources along the border are used sustainably. Sustainable use ensures economic development that can be counted on in the long term.</a:t>
            </a:r>
            <a:endParaRPr lang="hr-HR" b="0" i="0" baseline="0" dirty="0" smtClean="0">
              <a:latin typeface="Arial" panose="020B0604020202020204" pitchFamily="34" charset="0"/>
              <a:ea typeface="Times New Roman"/>
              <a:cs typeface="Arial" panose="020B0604020202020204" pitchFamily="34" charset="0"/>
              <a:sym typeface="Times New Roman"/>
            </a:endParaRPr>
          </a:p>
          <a:p>
            <a:pPr lvl="0"/>
            <a:r>
              <a:rPr lang="en-US" b="0" i="0" baseline="0" dirty="0" smtClean="0">
                <a:latin typeface="Arial" panose="020B0604020202020204" pitchFamily="34" charset="0"/>
                <a:ea typeface="Times New Roman"/>
                <a:cs typeface="Arial" panose="020B0604020202020204" pitchFamily="34" charset="0"/>
                <a:sym typeface="Times New Roman"/>
              </a:rPr>
              <a:t>Transboundary trade, tourism, and other sustainable activities facilitated by transboundary conservation can assist in sustainable development of the borderlands and improve local economies.</a:t>
            </a:r>
            <a:endParaRPr lang="hr-HR" b="0" i="0" baseline="0" dirty="0" smtClean="0">
              <a:latin typeface="Arial" panose="020B0604020202020204" pitchFamily="34" charset="0"/>
              <a:ea typeface="Times New Roman"/>
              <a:cs typeface="Arial" panose="020B0604020202020204" pitchFamily="34" charset="0"/>
              <a:sym typeface="Times New Roman"/>
            </a:endParaRPr>
          </a:p>
          <a:p>
            <a:pPr lvl="0"/>
            <a:r>
              <a:rPr lang="en-US" b="0" i="0" baseline="0" dirty="0" smtClean="0">
                <a:latin typeface="Arial" panose="020B0604020202020204" pitchFamily="34" charset="0"/>
                <a:ea typeface="Times New Roman"/>
                <a:cs typeface="Arial" panose="020B0604020202020204" pitchFamily="34" charset="0"/>
                <a:sym typeface="Times New Roman"/>
              </a:rPr>
              <a:t>Transboundary cooperation can create more opportunities for </a:t>
            </a:r>
            <a:r>
              <a:rPr lang="hr-HR" b="0" i="0" baseline="0" dirty="0" smtClean="0">
                <a:latin typeface="Arial" panose="020B0604020202020204" pitchFamily="34" charset="0"/>
                <a:ea typeface="Times New Roman"/>
                <a:cs typeface="Arial" panose="020B0604020202020204" pitchFamily="34" charset="0"/>
                <a:sym typeface="Times New Roman"/>
              </a:rPr>
              <a:t>jointly developed and co-</a:t>
            </a:r>
            <a:r>
              <a:rPr lang="en-US" b="0" i="0" baseline="0" dirty="0" smtClean="0">
                <a:latin typeface="Arial" panose="020B0604020202020204" pitchFamily="34" charset="0"/>
                <a:ea typeface="Times New Roman"/>
                <a:cs typeface="Arial" panose="020B0604020202020204" pitchFamily="34" charset="0"/>
                <a:sym typeface="Times New Roman"/>
              </a:rPr>
              <a:t>funded projects.</a:t>
            </a:r>
            <a:endParaRPr lang="en-GB" b="0" i="0" baseline="0" dirty="0" smtClean="0">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endParaRPr lang="en-GB" dirty="0" smtClean="0">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hr-HR" dirty="0" smtClean="0">
                <a:latin typeface="Arial" panose="020B0604020202020204" pitchFamily="34" charset="0"/>
                <a:ea typeface="Times New Roman"/>
                <a:cs typeface="Arial" panose="020B0604020202020204" pitchFamily="34" charset="0"/>
                <a:sym typeface="Times New Roman"/>
              </a:rPr>
              <a:t>Examples</a:t>
            </a:r>
            <a:r>
              <a:rPr lang="en-US" dirty="0" smtClean="0">
                <a:latin typeface="Arial" panose="020B0604020202020204" pitchFamily="34" charset="0"/>
                <a:ea typeface="Times New Roman"/>
                <a:cs typeface="Arial" panose="020B0604020202020204" pitchFamily="34" charset="0"/>
                <a:sym typeface="Times New Roman"/>
              </a:rPr>
              <a:t> of benefits of TBCAs can be found</a:t>
            </a:r>
            <a:r>
              <a:rPr lang="en-US" baseline="0" dirty="0" smtClean="0">
                <a:latin typeface="Arial" panose="020B0604020202020204" pitchFamily="34" charset="0"/>
                <a:ea typeface="Times New Roman"/>
                <a:cs typeface="Arial" panose="020B0604020202020204" pitchFamily="34" charset="0"/>
                <a:sym typeface="Times New Roman"/>
              </a:rPr>
              <a:t> in the </a:t>
            </a:r>
            <a:r>
              <a:rPr lang="hr-HR" i="1" baseline="0" dirty="0" smtClean="0">
                <a:latin typeface="Arial" panose="020B0604020202020204" pitchFamily="34" charset="0"/>
                <a:ea typeface="Times New Roman"/>
                <a:cs typeface="Arial" panose="020B0604020202020204" pitchFamily="34" charset="0"/>
                <a:sym typeface="Times New Roman"/>
              </a:rPr>
              <a:t>IUCN WCPA </a:t>
            </a:r>
            <a:r>
              <a:rPr lang="en-US" i="1" baseline="0" dirty="0" smtClean="0">
                <a:latin typeface="Arial" panose="020B0604020202020204" pitchFamily="34" charset="0"/>
                <a:ea typeface="Times New Roman"/>
                <a:cs typeface="Arial" panose="020B0604020202020204" pitchFamily="34" charset="0"/>
                <a:sym typeface="Times New Roman"/>
              </a:rPr>
              <a:t>Best Practice Guidelines</a:t>
            </a:r>
            <a:r>
              <a:rPr lang="en-US" b="0" i="0" baseline="0" dirty="0" smtClean="0">
                <a:latin typeface="Arial" panose="020B0604020202020204" pitchFamily="34" charset="0"/>
                <a:ea typeface="Times New Roman"/>
                <a:cs typeface="Arial" panose="020B0604020202020204" pitchFamily="34" charset="0"/>
                <a:sym typeface="Times New Roman"/>
              </a:rPr>
              <a:t>, which may be distributed as handouts. </a:t>
            </a:r>
            <a:endParaRPr lang="en-US" b="0" baseline="0" dirty="0" smtClean="0">
              <a:solidFill>
                <a:schemeClr val="dk1"/>
              </a:solidFill>
            </a:endParaRPr>
          </a:p>
          <a:p>
            <a:pPr lvl="0"/>
            <a:r>
              <a:rPr lang="en-US" baseline="0" dirty="0" smtClean="0">
                <a:latin typeface="Arial" panose="020B0604020202020204" pitchFamily="34" charset="0"/>
                <a:ea typeface="Times New Roman"/>
                <a:cs typeface="Arial" panose="020B0604020202020204" pitchFamily="34" charset="0"/>
                <a:sym typeface="Times New Roman"/>
              </a:rPr>
              <a:t>Box 8 on p. 28 gives an example of sustainable tourism development in the Kavango Zambezi Transfrontier Conservation Area</a:t>
            </a:r>
            <a:endParaRPr lang="hr-HR" baseline="0" dirty="0" smtClean="0">
              <a:latin typeface="Arial" panose="020B0604020202020204" pitchFamily="34" charset="0"/>
              <a:ea typeface="Times New Roman"/>
              <a:cs typeface="Arial" panose="020B0604020202020204" pitchFamily="34" charset="0"/>
              <a:sym typeface="Times New Roman"/>
            </a:endParaRPr>
          </a:p>
          <a:p>
            <a:pPr lvl="0"/>
            <a:r>
              <a:rPr lang="en-US" sz="1100" baseline="0" dirty="0" smtClean="0">
                <a:solidFill>
                  <a:schemeClr val="dk1"/>
                </a:solidFill>
                <a:latin typeface="Arial" panose="020B0604020202020204" pitchFamily="34" charset="0"/>
                <a:ea typeface="Times New Roman"/>
                <a:cs typeface="Arial" panose="020B0604020202020204" pitchFamily="34" charset="0"/>
                <a:sym typeface="Times New Roman"/>
              </a:rPr>
              <a:t>Case Study 5 on p. 37 describes how transboundary ecotourism can support socio-economic development and job creation in the /Ai/</a:t>
            </a:r>
            <a:r>
              <a:rPr lang="en-US" sz="1100" baseline="0" dirty="0" err="1" smtClean="0">
                <a:solidFill>
                  <a:schemeClr val="dk1"/>
                </a:solidFill>
                <a:latin typeface="Arial" panose="020B0604020202020204" pitchFamily="34" charset="0"/>
                <a:ea typeface="Times New Roman"/>
                <a:cs typeface="Arial" panose="020B0604020202020204" pitchFamily="34" charset="0"/>
                <a:sym typeface="Times New Roman"/>
              </a:rPr>
              <a:t>Ais</a:t>
            </a:r>
            <a:r>
              <a:rPr lang="en-US" sz="1100" baseline="0"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en-US" sz="1100" baseline="0" dirty="0" err="1" smtClean="0">
                <a:solidFill>
                  <a:schemeClr val="dk1"/>
                </a:solidFill>
                <a:latin typeface="Arial" panose="020B0604020202020204" pitchFamily="34" charset="0"/>
                <a:ea typeface="Times New Roman"/>
                <a:cs typeface="Arial" panose="020B0604020202020204" pitchFamily="34" charset="0"/>
                <a:sym typeface="Times New Roman"/>
              </a:rPr>
              <a:t>Richtersveld</a:t>
            </a:r>
            <a:r>
              <a:rPr lang="en-US" sz="1100" baseline="0"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en-US" sz="1100" baseline="0" dirty="0" err="1" smtClean="0">
                <a:solidFill>
                  <a:schemeClr val="dk1"/>
                </a:solidFill>
                <a:latin typeface="Arial" panose="020B0604020202020204" pitchFamily="34" charset="0"/>
                <a:ea typeface="Times New Roman"/>
                <a:cs typeface="Arial" panose="020B0604020202020204" pitchFamily="34" charset="0"/>
                <a:sym typeface="Times New Roman"/>
              </a:rPr>
              <a:t>Transfrontier</a:t>
            </a:r>
            <a:r>
              <a:rPr lang="en-US" sz="1100" baseline="0" dirty="0" smtClean="0">
                <a:solidFill>
                  <a:schemeClr val="dk1"/>
                </a:solidFill>
                <a:latin typeface="Arial" panose="020B0604020202020204" pitchFamily="34" charset="0"/>
                <a:ea typeface="Times New Roman"/>
                <a:cs typeface="Arial" panose="020B0604020202020204" pitchFamily="34" charset="0"/>
                <a:sym typeface="Times New Roman"/>
              </a:rPr>
              <a:t> Park</a:t>
            </a:r>
          </a:p>
          <a:p>
            <a:pPr marL="0" lvl="0" indent="0" rtl="0">
              <a:lnSpc>
                <a:spcPct val="115000"/>
              </a:lnSpc>
              <a:spcBef>
                <a:spcPts val="0"/>
              </a:spcBef>
              <a:spcAft>
                <a:spcPts val="0"/>
              </a:spcAft>
              <a:buNone/>
            </a:pPr>
            <a:endParaRPr lang="en-US" sz="1100"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sz="1100" baseline="0" dirty="0" smtClean="0">
                <a:solidFill>
                  <a:schemeClr val="dk1"/>
                </a:solidFill>
                <a:latin typeface="Arial" panose="020B0604020202020204" pitchFamily="34" charset="0"/>
                <a:ea typeface="Times New Roman"/>
                <a:cs typeface="Arial" panose="020B0604020202020204" pitchFamily="34" charset="0"/>
                <a:sym typeface="Times New Roman"/>
              </a:rPr>
              <a:t>An additional example is found in </a:t>
            </a:r>
            <a:r>
              <a:rPr lang="en-US" sz="1100" i="1" baseline="0" dirty="0" smtClean="0">
                <a:solidFill>
                  <a:schemeClr val="dk1"/>
                </a:solidFill>
                <a:latin typeface="Arial" panose="020B0604020202020204" pitchFamily="34" charset="0"/>
                <a:ea typeface="Times New Roman"/>
                <a:cs typeface="Arial" panose="020B0604020202020204" pitchFamily="34" charset="0"/>
                <a:sym typeface="Times New Roman"/>
              </a:rPr>
              <a:t>Crossing Borders for Nature</a:t>
            </a:r>
            <a:r>
              <a:rPr lang="hr-HR" sz="1100" i="1" baseline="0" dirty="0" smtClean="0">
                <a:solidFill>
                  <a:schemeClr val="dk1"/>
                </a:solidFill>
                <a:latin typeface="Arial" panose="020B0604020202020204" pitchFamily="34" charset="0"/>
                <a:ea typeface="Times New Roman"/>
                <a:cs typeface="Arial" panose="020B0604020202020204" pitchFamily="34" charset="0"/>
                <a:sym typeface="Times New Roman"/>
              </a:rPr>
              <a:t>:</a:t>
            </a:r>
          </a:p>
          <a:p>
            <a:pPr lvl="0"/>
            <a:r>
              <a:rPr lang="en-US" sz="1100" i="0" baseline="0" dirty="0" smtClean="0">
                <a:solidFill>
                  <a:schemeClr val="dk1"/>
                </a:solidFill>
                <a:latin typeface="Arial" panose="020B0604020202020204" pitchFamily="34" charset="0"/>
                <a:ea typeface="Times New Roman"/>
                <a:cs typeface="Arial" panose="020B0604020202020204" pitchFamily="34" charset="0"/>
                <a:sym typeface="Times New Roman"/>
              </a:rPr>
              <a:t>The </a:t>
            </a:r>
            <a:r>
              <a:rPr lang="en-US" sz="1100" i="0" baseline="0" dirty="0" err="1" smtClean="0">
                <a:solidFill>
                  <a:schemeClr val="dk1"/>
                </a:solidFill>
                <a:latin typeface="Arial" panose="020B0604020202020204" pitchFamily="34" charset="0"/>
                <a:ea typeface="Times New Roman"/>
                <a:cs typeface="Arial" panose="020B0604020202020204" pitchFamily="34" charset="0"/>
                <a:sym typeface="Times New Roman"/>
              </a:rPr>
              <a:t>Pasvik</a:t>
            </a:r>
            <a:r>
              <a:rPr lang="en-US" sz="1100" i="0" baseline="0" dirty="0" smtClean="0">
                <a:solidFill>
                  <a:schemeClr val="dk1"/>
                </a:solidFill>
                <a:latin typeface="Arial" panose="020B0604020202020204" pitchFamily="34" charset="0"/>
                <a:ea typeface="Times New Roman"/>
                <a:cs typeface="Arial" panose="020B0604020202020204" pitchFamily="34" charset="0"/>
                <a:sym typeface="Times New Roman"/>
              </a:rPr>
              <a:t>-Inari Case Study starting on p. 22 describes development of infrastructure and education and common marketing on the Trilateral Park between Finland, Norway and Russia</a:t>
            </a:r>
            <a:endParaRPr lang="en-US" sz="1100"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171450" lvl="0" indent="-171450" rtl="0">
              <a:lnSpc>
                <a:spcPct val="115000"/>
              </a:lnSpc>
              <a:spcBef>
                <a:spcPts val="0"/>
              </a:spcBef>
              <a:spcAft>
                <a:spcPts val="0"/>
              </a:spcAft>
              <a:buFont typeface="Arial" panose="020B0604020202020204" pitchFamily="34" charset="0"/>
              <a:buChar char="•"/>
            </a:pPr>
            <a:endParaRPr lang="en-US" sz="1100"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Font typeface="Arial" panose="020B0604020202020204" pitchFamily="34" charset="0"/>
              <a:buNone/>
            </a:pPr>
            <a:r>
              <a:rPr lang="en-US" sz="1100" baseline="0" dirty="0" smtClean="0">
                <a:solidFill>
                  <a:schemeClr val="dk1"/>
                </a:solidFill>
                <a:latin typeface="Arial" panose="020B0604020202020204" pitchFamily="34" charset="0"/>
                <a:ea typeface="Times New Roman"/>
                <a:cs typeface="Arial" panose="020B0604020202020204" pitchFamily="34" charset="0"/>
                <a:sym typeface="Times New Roman"/>
              </a:rPr>
              <a:t>Alternatively, provide a case study from the participants’ region.</a:t>
            </a:r>
            <a:endParaRPr lang="hr-HR" sz="1100" dirty="0" smtClean="0">
              <a:solidFill>
                <a:schemeClr val="dk1"/>
              </a:solidFill>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1058531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5994" y="1005840"/>
            <a:ext cx="4572000" cy="2011680"/>
          </a:xfrm>
        </p:spPr>
        <p:txBody>
          <a:bodyPr anchor="ctr">
            <a:normAutofit/>
          </a:bodyPr>
          <a:lstStyle>
            <a:lvl1pPr algn="ctr">
              <a:defRPr sz="4000"/>
            </a:lvl1pPr>
          </a:lstStyle>
          <a:p>
            <a:r>
              <a:rPr lang="en-US" dirty="0" smtClean="0"/>
              <a:t>Click to edit Master title style</a:t>
            </a:r>
            <a:endParaRPr lang="en-GB" dirty="0"/>
          </a:p>
        </p:txBody>
      </p:sp>
      <p:sp>
        <p:nvSpPr>
          <p:cNvPr id="3" name="Subtitle 2"/>
          <p:cNvSpPr>
            <a:spLocks noGrp="1"/>
          </p:cNvSpPr>
          <p:nvPr>
            <p:ph type="subTitle" idx="1"/>
          </p:nvPr>
        </p:nvSpPr>
        <p:spPr>
          <a:xfrm>
            <a:off x="1885944" y="3474720"/>
            <a:ext cx="5300663" cy="1097280"/>
          </a:xfrm>
          <a:prstGeom prst="rect">
            <a:avLst/>
          </a:prstGeom>
          <a:solidFill>
            <a:schemeClr val="bg1">
              <a:alpha val="55000"/>
            </a:schemeClr>
          </a:solidFill>
        </p:spPr>
        <p:txBody>
          <a:bodyPr anchor="ctr"/>
          <a:lstStyle>
            <a:lvl1pPr marL="0" indent="0" algn="ctr">
              <a:buNone/>
              <a:defRPr sz="240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pic>
        <p:nvPicPr>
          <p:cNvPr id="10" name="Google Shape;128;p27"/>
          <p:cNvPicPr preferRelativeResize="0"/>
          <p:nvPr userDrawn="1"/>
        </p:nvPicPr>
        <p:blipFill>
          <a:blip r:embed="rId3">
            <a:extLst>
              <a:ext uri="{28A0092B-C50C-407E-A947-70E740481C1C}">
                <a14:useLocalDpi xmlns:a14="http://schemas.microsoft.com/office/drawing/2010/main" val="0"/>
              </a:ext>
            </a:extLst>
          </a:blip>
          <a:stretch>
            <a:fillRect/>
          </a:stretch>
        </p:blipFill>
        <p:spPr>
          <a:xfrm>
            <a:off x="76200" y="77391"/>
            <a:ext cx="714375" cy="683418"/>
          </a:xfrm>
          <a:prstGeom prst="rect">
            <a:avLst/>
          </a:prstGeom>
          <a:noFill/>
          <a:ln>
            <a:noFill/>
          </a:ln>
        </p:spPr>
      </p:pic>
      <p:cxnSp>
        <p:nvCxnSpPr>
          <p:cNvPr id="6" name="Google Shape;110;p25"/>
          <p:cNvCxnSpPr/>
          <p:nvPr userDrawn="1"/>
        </p:nvCxnSpPr>
        <p:spPr>
          <a:xfrm>
            <a:off x="2099994" y="3238170"/>
            <a:ext cx="4944000" cy="15900"/>
          </a:xfrm>
          <a:prstGeom prst="straightConnector1">
            <a:avLst/>
          </a:prstGeom>
          <a:noFill/>
          <a:ln w="38100" cap="flat" cmpd="sng">
            <a:solidFill>
              <a:srgbClr val="A2C4C9"/>
            </a:solidFill>
            <a:prstDash val="solid"/>
            <a:round/>
            <a:headEnd type="none" w="med" len="med"/>
            <a:tailEnd type="none" w="med" len="med"/>
          </a:ln>
        </p:spPr>
      </p:cxnSp>
    </p:spTree>
    <p:extLst>
      <p:ext uri="{BB962C8B-B14F-4D97-AF65-F5344CB8AC3E}">
        <p14:creationId xmlns:p14="http://schemas.microsoft.com/office/powerpoint/2010/main" val="15661825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ground pictur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097280" y="126712"/>
            <a:ext cx="8046720" cy="584775"/>
          </a:xfrm>
        </p:spPr>
        <p:txBody>
          <a:bodyPr>
            <a:spAutoFit/>
          </a:bodyPr>
          <a:lstStyle/>
          <a:p>
            <a:r>
              <a:rPr lang="en-US" dirty="0" smtClean="0"/>
              <a:t>Click to edit Master title style</a:t>
            </a:r>
            <a:endParaRPr lang="en-GB" dirty="0"/>
          </a:p>
        </p:txBody>
      </p:sp>
    </p:spTree>
    <p:extLst>
      <p:ext uri="{BB962C8B-B14F-4D97-AF65-F5344CB8AC3E}">
        <p14:creationId xmlns:p14="http://schemas.microsoft.com/office/powerpoint/2010/main" val="1794845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ic 2">
    <p:bg>
      <p:bgRef idx="1001">
        <a:schemeClr val="bg1"/>
      </p:bgRef>
    </p:bg>
    <p:spTree>
      <p:nvGrpSpPr>
        <p:cNvPr id="1" name=""/>
        <p:cNvGrpSpPr/>
        <p:nvPr/>
      </p:nvGrpSpPr>
      <p:grpSpPr>
        <a:xfrm>
          <a:off x="0" y="0"/>
          <a:ext cx="0" cy="0"/>
          <a:chOff x="0" y="0"/>
          <a:chExt cx="0" cy="0"/>
        </a:xfrm>
      </p:grpSpPr>
      <p:pic>
        <p:nvPicPr>
          <p:cNvPr id="10" name="Google Shape;128;p27"/>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76200" y="76200"/>
            <a:ext cx="714375" cy="685800"/>
          </a:xfrm>
          <a:prstGeom prst="rect">
            <a:avLst/>
          </a:prstGeom>
          <a:noFill/>
          <a:ln>
            <a:noFill/>
          </a:ln>
        </p:spPr>
      </p:pic>
      <p:sp>
        <p:nvSpPr>
          <p:cNvPr id="4" name="Title 1"/>
          <p:cNvSpPr>
            <a:spLocks noGrp="1"/>
          </p:cNvSpPr>
          <p:nvPr>
            <p:ph type="title"/>
          </p:nvPr>
        </p:nvSpPr>
        <p:spPr>
          <a:xfrm>
            <a:off x="1097280" y="184190"/>
            <a:ext cx="8046720" cy="461665"/>
          </a:xfrm>
        </p:spPr>
        <p:txBody>
          <a:bodyPr>
            <a:spAutoFit/>
          </a:bodyPr>
          <a:lstStyle>
            <a:lvl1pPr>
              <a:defRPr sz="2400"/>
            </a:lvl1pPr>
          </a:lstStyle>
          <a:p>
            <a:r>
              <a:rPr lang="en-US" dirty="0" smtClean="0"/>
              <a:t>Click to edit Master title style</a:t>
            </a:r>
            <a:endParaRPr lang="en-GB" dirty="0"/>
          </a:p>
        </p:txBody>
      </p:sp>
    </p:spTree>
    <p:extLst>
      <p:ext uri="{BB962C8B-B14F-4D97-AF65-F5344CB8AC3E}">
        <p14:creationId xmlns:p14="http://schemas.microsoft.com/office/powerpoint/2010/main" val="22775151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pic discussion">
    <p:bg>
      <p:bgRef idx="1001">
        <a:schemeClr val="bg1"/>
      </p:bgRef>
    </p:bg>
    <p:spTree>
      <p:nvGrpSpPr>
        <p:cNvPr id="1" name=""/>
        <p:cNvGrpSpPr/>
        <p:nvPr/>
      </p:nvGrpSpPr>
      <p:grpSpPr>
        <a:xfrm>
          <a:off x="0" y="0"/>
          <a:ext cx="0" cy="0"/>
          <a:chOff x="0" y="0"/>
          <a:chExt cx="0" cy="0"/>
        </a:xfrm>
      </p:grpSpPr>
      <p:pic>
        <p:nvPicPr>
          <p:cNvPr id="10" name="Google Shape;128;p27"/>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76200" y="76200"/>
            <a:ext cx="714375" cy="685800"/>
          </a:xfrm>
          <a:prstGeom prst="rect">
            <a:avLst/>
          </a:prstGeom>
          <a:noFill/>
          <a:ln>
            <a:noFill/>
          </a:ln>
        </p:spPr>
      </p:pic>
      <p:sp>
        <p:nvSpPr>
          <p:cNvPr id="7" name="Title 1"/>
          <p:cNvSpPr>
            <a:spLocks noGrp="1"/>
          </p:cNvSpPr>
          <p:nvPr>
            <p:ph type="title"/>
          </p:nvPr>
        </p:nvSpPr>
        <p:spPr>
          <a:xfrm>
            <a:off x="1097280" y="126712"/>
            <a:ext cx="8046720" cy="584775"/>
          </a:xfrm>
        </p:spPr>
        <p:txBody>
          <a:bodyPr>
            <a:spAutoFit/>
          </a:bodyPr>
          <a:lstStyle/>
          <a:p>
            <a:r>
              <a:rPr lang="en-US" dirty="0" smtClean="0"/>
              <a:t>Click to edit Master title style</a:t>
            </a:r>
            <a:endParaRPr lang="en-GB" dirty="0"/>
          </a:p>
        </p:txBody>
      </p:sp>
      <p:sp>
        <p:nvSpPr>
          <p:cNvPr id="5" name="Text Placeholder 4"/>
          <p:cNvSpPr>
            <a:spLocks noGrp="1"/>
          </p:cNvSpPr>
          <p:nvPr>
            <p:ph type="body" sz="quarter" idx="10"/>
          </p:nvPr>
        </p:nvSpPr>
        <p:spPr>
          <a:xfrm>
            <a:off x="317241" y="1092200"/>
            <a:ext cx="8602922" cy="3768725"/>
          </a:xfrm>
          <a:prstGeom prst="rect">
            <a:avLst/>
          </a:prstGeom>
          <a:solidFill>
            <a:srgbClr val="FFFFFF">
              <a:alpha val="55000"/>
            </a:srgbClr>
          </a:solidFill>
        </p:spPr>
        <p:txBody>
          <a:bodyPr tIns="182880">
            <a:normAutofit/>
          </a:bodyPr>
          <a:lstStyle>
            <a:lvl1pPr marL="0" indent="0">
              <a:buNone/>
              <a:defRPr sz="2400"/>
            </a:lvl1pPr>
            <a:lvl2pPr marL="228600">
              <a:defRPr sz="1800"/>
            </a:lvl2pPr>
          </a:lstStyle>
          <a:p>
            <a:pPr lvl="0"/>
            <a:r>
              <a:rPr lang="en-US" dirty="0" smtClean="0"/>
              <a:t>Edit Master text styles</a:t>
            </a:r>
          </a:p>
          <a:p>
            <a:pPr lvl="1"/>
            <a:r>
              <a:rPr lang="en-US" dirty="0" smtClean="0"/>
              <a:t>Second level</a:t>
            </a:r>
          </a:p>
        </p:txBody>
      </p:sp>
    </p:spTree>
    <p:extLst>
      <p:ext uri="{BB962C8B-B14F-4D97-AF65-F5344CB8AC3E}">
        <p14:creationId xmlns:p14="http://schemas.microsoft.com/office/powerpoint/2010/main" val="1388033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184190"/>
            <a:ext cx="8046720" cy="461665"/>
          </a:xfrm>
        </p:spPr>
        <p:txBody>
          <a:bodyPr>
            <a:spAutoFit/>
          </a:bodyPr>
          <a:lstStyle>
            <a:lvl1pPr>
              <a:defRPr sz="2400"/>
            </a:lvl1pPr>
          </a:lstStyle>
          <a:p>
            <a:r>
              <a:rPr lang="en-US" dirty="0" smtClean="0"/>
              <a:t>Click to edit Master title style</a:t>
            </a:r>
            <a:endParaRPr lang="en-GB" dirty="0"/>
          </a:p>
        </p:txBody>
      </p:sp>
      <p:pic>
        <p:nvPicPr>
          <p:cNvPr id="3" name="Google Shape;128;p27"/>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76200" y="76200"/>
            <a:ext cx="714375" cy="685800"/>
          </a:xfrm>
          <a:prstGeom prst="rect">
            <a:avLst/>
          </a:prstGeom>
          <a:noFill/>
          <a:ln>
            <a:noFill/>
          </a:ln>
        </p:spPr>
      </p:pic>
    </p:spTree>
    <p:extLst>
      <p:ext uri="{BB962C8B-B14F-4D97-AF65-F5344CB8AC3E}">
        <p14:creationId xmlns:p14="http://schemas.microsoft.com/office/powerpoint/2010/main" val="752273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content and pictur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74320" y="1097280"/>
            <a:ext cx="4114800" cy="3657600"/>
          </a:xfrm>
          <a:prstGeom prst="rect">
            <a:avLst/>
          </a:prstGeom>
          <a:solidFill>
            <a:srgbClr val="FFFFFF">
              <a:alpha val="54902"/>
            </a:srgbClr>
          </a:solidFill>
        </p:spPr>
        <p:txBody>
          <a:bodyPr tIns="182880">
            <a:normAutofit/>
          </a:bodyPr>
          <a:lstStyle>
            <a:lvl1pPr>
              <a:defRPr sz="1800"/>
            </a:lvl1pPr>
            <a:lvl2pPr>
              <a:defRPr sz="1600"/>
            </a:lvl2pPr>
            <a:lvl3pPr>
              <a:spcAft>
                <a:spcPts val="0"/>
              </a:spcAft>
              <a:defRPr sz="1400"/>
            </a:lvl3pPr>
          </a:lstStyle>
          <a:p>
            <a:pPr lvl="0"/>
            <a:r>
              <a:rPr lang="en-US" dirty="0" smtClean="0"/>
              <a:t>Edit Master text styles</a:t>
            </a:r>
          </a:p>
          <a:p>
            <a:pPr lvl="1"/>
            <a:r>
              <a:rPr lang="en-US" dirty="0" smtClean="0"/>
              <a:t>Second level</a:t>
            </a:r>
          </a:p>
          <a:p>
            <a:pPr lvl="2"/>
            <a:r>
              <a:rPr lang="en-US" dirty="0" smtClean="0"/>
              <a:t>Third level</a:t>
            </a:r>
          </a:p>
        </p:txBody>
      </p:sp>
      <p:sp>
        <p:nvSpPr>
          <p:cNvPr id="4" name="Title 1"/>
          <p:cNvSpPr>
            <a:spLocks noGrp="1"/>
          </p:cNvSpPr>
          <p:nvPr>
            <p:ph type="title"/>
          </p:nvPr>
        </p:nvSpPr>
        <p:spPr>
          <a:xfrm>
            <a:off x="1097280" y="184190"/>
            <a:ext cx="8046720" cy="461665"/>
          </a:xfrm>
        </p:spPr>
        <p:txBody>
          <a:bodyPr>
            <a:spAutoFit/>
          </a:bodyPr>
          <a:lstStyle>
            <a:lvl1pPr>
              <a:defRPr sz="2400"/>
            </a:lvl1pPr>
          </a:lstStyle>
          <a:p>
            <a:r>
              <a:rPr lang="en-US" dirty="0" smtClean="0"/>
              <a:t>Click to edit Master title style</a:t>
            </a:r>
            <a:endParaRPr lang="en-GB" dirty="0"/>
          </a:p>
        </p:txBody>
      </p:sp>
      <p:pic>
        <p:nvPicPr>
          <p:cNvPr id="5" name="Google Shape;128;p27"/>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76200" y="76200"/>
            <a:ext cx="714375" cy="685800"/>
          </a:xfrm>
          <a:prstGeom prst="rect">
            <a:avLst/>
          </a:prstGeom>
          <a:noFill/>
          <a:ln>
            <a:noFill/>
          </a:ln>
        </p:spPr>
      </p:pic>
    </p:spTree>
    <p:extLst>
      <p:ext uri="{BB962C8B-B14F-4D97-AF65-F5344CB8AC3E}">
        <p14:creationId xmlns:p14="http://schemas.microsoft.com/office/powerpoint/2010/main" val="33276513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7275" y="126712"/>
            <a:ext cx="8086725" cy="584775"/>
          </a:xfrm>
          <a:prstGeom prst="rect">
            <a:avLst/>
          </a:prstGeom>
          <a:solidFill>
            <a:srgbClr val="FFFFFF">
              <a:alpha val="55000"/>
            </a:srgbClr>
          </a:solidFill>
          <a:ln>
            <a:noFill/>
          </a:ln>
        </p:spPr>
        <p:txBody>
          <a:bodyPr vert="horz" lIns="91440" tIns="45720" rIns="91440" bIns="45720" rtlCol="0" anchor="t">
            <a:spAutoFit/>
          </a:bodyPr>
          <a:lstStyle/>
          <a:p>
            <a:r>
              <a:rPr lang="en-US" dirty="0" smtClean="0"/>
              <a:t>Click to edit Master title style</a:t>
            </a:r>
            <a:endParaRPr lang="en-GB" dirty="0"/>
          </a:p>
        </p:txBody>
      </p:sp>
      <p:pic>
        <p:nvPicPr>
          <p:cNvPr id="4" name="Google Shape;128;p27"/>
          <p:cNvPicPr preferRelativeResize="0"/>
          <p:nvPr userDrawn="1"/>
        </p:nvPicPr>
        <p:blipFill>
          <a:blip r:embed="rId8">
            <a:extLst>
              <a:ext uri="{28A0092B-C50C-407E-A947-70E740481C1C}">
                <a14:useLocalDpi xmlns:a14="http://schemas.microsoft.com/office/drawing/2010/main" val="0"/>
              </a:ext>
            </a:extLst>
          </a:blip>
          <a:stretch>
            <a:fillRect/>
          </a:stretch>
        </p:blipFill>
        <p:spPr>
          <a:xfrm>
            <a:off x="76200" y="77391"/>
            <a:ext cx="714375" cy="683418"/>
          </a:xfrm>
          <a:prstGeom prst="rect">
            <a:avLst/>
          </a:prstGeom>
          <a:noFill/>
          <a:ln>
            <a:noFill/>
          </a:ln>
        </p:spPr>
      </p:pic>
    </p:spTree>
    <p:extLst>
      <p:ext uri="{BB962C8B-B14F-4D97-AF65-F5344CB8AC3E}">
        <p14:creationId xmlns:p14="http://schemas.microsoft.com/office/powerpoint/2010/main" val="4183351832"/>
      </p:ext>
    </p:extLst>
  </p:cSld>
  <p:clrMap bg1="lt1" tx1="dk1" bg2="lt2" tx2="dk2" accent1="accent1" accent2="accent2" accent3="accent3" accent4="accent4" accent5="accent5" accent6="accent6" hlink="hlink" folHlink="folHlink"/>
  <p:sldLayoutIdLst>
    <p:sldLayoutId id="2147483673" r:id="rId1"/>
    <p:sldLayoutId id="2147483682" r:id="rId2"/>
    <p:sldLayoutId id="2147483674" r:id="rId3"/>
    <p:sldLayoutId id="2147483681" r:id="rId4"/>
    <p:sldLayoutId id="2147483677" r:id="rId5"/>
    <p:sldLayoutId id="2147483678" r:id="rId6"/>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0.jpg"/><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emf"/><Relationship Id="rId7"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jp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Transboundary Conservation Areas</a:t>
            </a:r>
            <a:endParaRPr lang="en-GB" dirty="0"/>
          </a:p>
        </p:txBody>
      </p:sp>
      <p:sp>
        <p:nvSpPr>
          <p:cNvPr id="4" name="Subtitle 3"/>
          <p:cNvSpPr>
            <a:spLocks noGrp="1"/>
          </p:cNvSpPr>
          <p:nvPr>
            <p:ph type="subTitle" idx="1"/>
          </p:nvPr>
        </p:nvSpPr>
        <p:spPr/>
        <p:txBody>
          <a:bodyPr/>
          <a:lstStyle/>
          <a:p>
            <a:r>
              <a:rPr lang="en-GB" dirty="0" smtClean="0"/>
              <a:t>Lesson 1: Introduction and Background to Transboundary Conservation Areas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35"/>
        <p:cNvGrpSpPr/>
        <p:nvPr/>
      </p:nvGrpSpPr>
      <p:grpSpPr>
        <a:xfrm>
          <a:off x="0" y="0"/>
          <a:ext cx="0" cy="0"/>
          <a:chOff x="0" y="0"/>
          <a:chExt cx="0" cy="0"/>
        </a:xfrm>
      </p:grpSpPr>
      <p:sp>
        <p:nvSpPr>
          <p:cNvPr id="8" name="Google Shape;138;p28"/>
          <p:cNvSpPr/>
          <p:nvPr/>
        </p:nvSpPr>
        <p:spPr>
          <a:xfrm>
            <a:off x="354844" y="1685897"/>
            <a:ext cx="4048480" cy="3356620"/>
          </a:xfrm>
          <a:prstGeom prst="rect">
            <a:avLst/>
          </a:prstGeom>
          <a:solidFill>
            <a:srgbClr val="A2C4C9">
              <a:alpha val="62680"/>
            </a:srgbClr>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182880" indent="-182880">
              <a:spcAft>
                <a:spcPts val="300"/>
              </a:spcAft>
              <a:buClr>
                <a:schemeClr val="dk1"/>
              </a:buClr>
              <a:buSzPts val="1800"/>
              <a:buFont typeface="Arial" panose="020B0604020202020204" pitchFamily="34" charset="0"/>
              <a:buChar char="•"/>
            </a:pPr>
            <a:endParaRPr lang="hr-HR" sz="1800" dirty="0">
              <a:solidFill>
                <a:schemeClr val="dk1"/>
              </a:solidFill>
              <a:latin typeface="Arial" panose="020B0604020202020204" pitchFamily="34" charset="0"/>
              <a:ea typeface="Times New Roman"/>
              <a:cs typeface="Arial" panose="020B0604020202020204" pitchFamily="34" charset="0"/>
              <a:sym typeface="Times New Roman"/>
            </a:endParaRPr>
          </a:p>
          <a:p>
            <a:pPr marL="182880" indent="-182880">
              <a:spcAft>
                <a:spcPts val="300"/>
              </a:spcAft>
              <a:buClr>
                <a:schemeClr val="dk1"/>
              </a:buClr>
              <a:buSzPts val="1800"/>
              <a:buFont typeface="Arial" panose="020B0604020202020204" pitchFamily="34" charset="0"/>
              <a:buChar char="•"/>
            </a:pPr>
            <a:endParaRPr lang="hr-HR" sz="1800" dirty="0">
              <a:solidFill>
                <a:schemeClr val="dk1"/>
              </a:solidFill>
              <a:latin typeface="Arial" panose="020B0604020202020204" pitchFamily="34" charset="0"/>
              <a:ea typeface="Times New Roman"/>
              <a:cs typeface="Arial" panose="020B0604020202020204" pitchFamily="34" charset="0"/>
              <a:sym typeface="Times New Roman"/>
            </a:endParaRPr>
          </a:p>
          <a:p>
            <a:pPr marL="182880" indent="-182880">
              <a:spcAft>
                <a:spcPts val="300"/>
              </a:spcAft>
              <a:buClr>
                <a:schemeClr val="dk1"/>
              </a:buClr>
              <a:buSzPts val="1800"/>
              <a:buFont typeface="Arial" panose="020B0604020202020204" pitchFamily="34" charset="0"/>
              <a:buChar char="•"/>
            </a:pPr>
            <a:endParaRPr lang="hr-HR" sz="1800" dirty="0">
              <a:solidFill>
                <a:schemeClr val="dk1"/>
              </a:solidFill>
              <a:latin typeface="Arial" panose="020B0604020202020204" pitchFamily="34" charset="0"/>
              <a:ea typeface="Times New Roman"/>
              <a:cs typeface="Arial" panose="020B0604020202020204" pitchFamily="34" charset="0"/>
              <a:sym typeface="Times New Roman"/>
            </a:endParaRPr>
          </a:p>
          <a:p>
            <a:pPr marL="182880" indent="-182880">
              <a:spcAft>
                <a:spcPts val="300"/>
              </a:spcAft>
              <a:buClr>
                <a:schemeClr val="dk1"/>
              </a:buClr>
              <a:buSzPts val="1800"/>
              <a:buFont typeface="Arial" panose="020B0604020202020204" pitchFamily="34" charset="0"/>
              <a:buChar char="•"/>
            </a:pPr>
            <a:r>
              <a:rPr lang="hr-HR" sz="1800" dirty="0">
                <a:solidFill>
                  <a:schemeClr val="dk1"/>
                </a:solidFill>
                <a:latin typeface="Arial" panose="020B0604020202020204" pitchFamily="34" charset="0"/>
                <a:ea typeface="Times New Roman"/>
                <a:cs typeface="Arial" panose="020B0604020202020204" pitchFamily="34" charset="0"/>
                <a:sym typeface="Times New Roman"/>
              </a:rPr>
              <a:t>Recognizing</a:t>
            </a:r>
            <a:r>
              <a:rPr lang="en-US" sz="1800" dirty="0">
                <a:solidFill>
                  <a:schemeClr val="dk1"/>
                </a:solidFill>
                <a:latin typeface="Arial" panose="020B0604020202020204" pitchFamily="34" charset="0"/>
                <a:ea typeface="Times New Roman"/>
                <a:cs typeface="Arial" panose="020B0604020202020204" pitchFamily="34" charset="0"/>
                <a:sym typeface="Times New Roman"/>
              </a:rPr>
              <a:t> cultural heritage</a:t>
            </a:r>
            <a:r>
              <a:rPr lang="hr-HR" sz="1800" dirty="0">
                <a:solidFill>
                  <a:schemeClr val="dk1"/>
                </a:solidFill>
                <a:latin typeface="Arial" panose="020B0604020202020204" pitchFamily="34" charset="0"/>
                <a:ea typeface="Times New Roman"/>
                <a:cs typeface="Arial" panose="020B0604020202020204" pitchFamily="34" charset="0"/>
                <a:sym typeface="Times New Roman"/>
              </a:rPr>
              <a:t> and spiritual values</a:t>
            </a:r>
          </a:p>
          <a:p>
            <a:pPr marL="182880" indent="-182880">
              <a:spcAft>
                <a:spcPts val="300"/>
              </a:spcAft>
              <a:buClr>
                <a:schemeClr val="dk1"/>
              </a:buClr>
              <a:buSzPts val="1800"/>
              <a:buFont typeface="Arial" panose="020B0604020202020204" pitchFamily="34" charset="0"/>
              <a:buChar char="•"/>
            </a:pPr>
            <a:r>
              <a:rPr lang="hr-HR" sz="1800" dirty="0">
                <a:solidFill>
                  <a:schemeClr val="dk1"/>
                </a:solidFill>
                <a:latin typeface="Arial" panose="020B0604020202020204" pitchFamily="34" charset="0"/>
                <a:ea typeface="Times New Roman"/>
                <a:cs typeface="Arial" panose="020B0604020202020204" pitchFamily="34" charset="0"/>
              </a:rPr>
              <a:t>Enhancing </a:t>
            </a:r>
            <a:r>
              <a:rPr lang="en-GB" sz="1800" dirty="0">
                <a:solidFill>
                  <a:schemeClr val="dk1"/>
                </a:solidFill>
                <a:latin typeface="Arial" panose="020B0604020202020204" pitchFamily="34" charset="0"/>
                <a:ea typeface="Times New Roman"/>
                <a:cs typeface="Arial" panose="020B0604020202020204" pitchFamily="34" charset="0"/>
              </a:rPr>
              <a:t>cultural significance of nature by bringing divided cultures back together</a:t>
            </a:r>
            <a:endParaRPr lang="hr-HR" sz="1800" dirty="0">
              <a:solidFill>
                <a:schemeClr val="dk1"/>
              </a:solidFill>
              <a:latin typeface="Arial" panose="020B0604020202020204" pitchFamily="34" charset="0"/>
              <a:ea typeface="Times New Roman"/>
              <a:cs typeface="Arial" panose="020B0604020202020204" pitchFamily="34" charset="0"/>
            </a:endParaRPr>
          </a:p>
          <a:p>
            <a:pPr marL="182880" indent="-182880">
              <a:spcAft>
                <a:spcPts val="300"/>
              </a:spcAft>
              <a:buClr>
                <a:schemeClr val="dk1"/>
              </a:buClr>
              <a:buSzPts val="1800"/>
              <a:buFont typeface="Arial" panose="020B0604020202020204" pitchFamily="34" charset="0"/>
              <a:buChar char="•"/>
            </a:pPr>
            <a:r>
              <a:rPr lang="en-US" sz="1800" dirty="0">
                <a:solidFill>
                  <a:schemeClr val="dk1"/>
                </a:solidFill>
                <a:latin typeface="Arial" panose="020B0604020202020204" pitchFamily="34" charset="0"/>
                <a:ea typeface="Times New Roman"/>
                <a:cs typeface="Arial" panose="020B0604020202020204" pitchFamily="34" charset="0"/>
              </a:rPr>
              <a:t>Supporting linkages between nature and</a:t>
            </a:r>
            <a:r>
              <a:rPr lang="hr-HR" sz="1800" dirty="0">
                <a:solidFill>
                  <a:schemeClr val="dk1"/>
                </a:solidFill>
                <a:latin typeface="Arial" panose="020B0604020202020204" pitchFamily="34" charset="0"/>
                <a:ea typeface="Times New Roman"/>
                <a:cs typeface="Arial" panose="020B0604020202020204" pitchFamily="34" charset="0"/>
              </a:rPr>
              <a:t> Indigenous Peoples and traditional local communities</a:t>
            </a:r>
            <a:r>
              <a:rPr lang="en-GB" sz="1800" dirty="0">
                <a:solidFill>
                  <a:schemeClr val="dk1"/>
                </a:solidFill>
                <a:latin typeface="Arial" panose="020B0604020202020204" pitchFamily="34" charset="0"/>
                <a:ea typeface="Times New Roman"/>
                <a:cs typeface="Arial" panose="020B0604020202020204" pitchFamily="34" charset="0"/>
              </a:rPr>
              <a:t> </a:t>
            </a:r>
            <a:endParaRPr lang="hr-HR" sz="1800" dirty="0">
              <a:solidFill>
                <a:schemeClr val="dk1"/>
              </a:solidFill>
              <a:latin typeface="Arial" panose="020B0604020202020204" pitchFamily="34" charset="0"/>
              <a:ea typeface="Times New Roman"/>
              <a:cs typeface="Arial" panose="020B0604020202020204" pitchFamily="34" charset="0"/>
            </a:endParaRPr>
          </a:p>
          <a:p>
            <a:pPr marL="182880" indent="-182880">
              <a:spcAft>
                <a:spcPts val="300"/>
              </a:spcAft>
              <a:buClr>
                <a:schemeClr val="dk1"/>
              </a:buClr>
              <a:buSzPts val="1800"/>
              <a:buFont typeface="Arial" panose="020B0604020202020204" pitchFamily="34" charset="0"/>
              <a:buChar char="•"/>
            </a:pPr>
            <a:r>
              <a:rPr lang="en-US" sz="1800" dirty="0">
                <a:solidFill>
                  <a:schemeClr val="dk1"/>
                </a:solidFill>
                <a:latin typeface="Arial" panose="020B0604020202020204" pitchFamily="34" charset="0"/>
                <a:ea typeface="Times New Roman"/>
                <a:cs typeface="Arial" panose="020B0604020202020204" pitchFamily="34" charset="0"/>
              </a:rPr>
              <a:t>Preserving</a:t>
            </a:r>
            <a:r>
              <a:rPr lang="hr-HR" sz="1800" dirty="0">
                <a:solidFill>
                  <a:schemeClr val="dk1"/>
                </a:solidFill>
                <a:latin typeface="Arial" panose="020B0604020202020204" pitchFamily="34" charset="0"/>
                <a:ea typeface="Times New Roman"/>
                <a:cs typeface="Arial" panose="020B0604020202020204" pitchFamily="34" charset="0"/>
              </a:rPr>
              <a:t> historical transboundary </a:t>
            </a:r>
            <a:r>
              <a:rPr lang="en-US" sz="1800" dirty="0">
                <a:solidFill>
                  <a:schemeClr val="dk1"/>
                </a:solidFill>
                <a:latin typeface="Arial" panose="020B0604020202020204" pitchFamily="34" charset="0"/>
                <a:ea typeface="Times New Roman"/>
                <a:cs typeface="Arial" panose="020B0604020202020204" pitchFamily="34" charset="0"/>
              </a:rPr>
              <a:t>landscapes</a:t>
            </a:r>
            <a:endParaRPr lang="hr-HR" sz="1800" dirty="0">
              <a:solidFill>
                <a:schemeClr val="dk1"/>
              </a:solidFill>
              <a:latin typeface="Arial" panose="020B0604020202020204" pitchFamily="34" charset="0"/>
              <a:ea typeface="Times New Roman"/>
              <a:cs typeface="Arial" panose="020B0604020202020204" pitchFamily="34" charset="0"/>
            </a:endParaRPr>
          </a:p>
          <a:p>
            <a:pPr marL="182880" indent="-182880">
              <a:spcAft>
                <a:spcPts val="300"/>
              </a:spcAft>
              <a:buClr>
                <a:schemeClr val="dk1"/>
              </a:buClr>
              <a:buSzPts val="1800"/>
              <a:buFont typeface="Arial" panose="020B0604020202020204" pitchFamily="34" charset="0"/>
              <a:buChar char="•"/>
            </a:pPr>
            <a:endParaRPr lang="en-US" sz="1800" dirty="0">
              <a:solidFill>
                <a:schemeClr val="dk1"/>
              </a:solidFill>
              <a:latin typeface="Arial" panose="020B0604020202020204" pitchFamily="34" charset="0"/>
              <a:ea typeface="Times New Roman"/>
              <a:cs typeface="Arial" panose="020B0604020202020204" pitchFamily="34" charset="0"/>
              <a:sym typeface="Times New Roman"/>
            </a:endParaRPr>
          </a:p>
          <a:p>
            <a:pPr marL="182880" indent="-182880">
              <a:spcAft>
                <a:spcPts val="300"/>
              </a:spcAft>
              <a:buClr>
                <a:schemeClr val="dk1"/>
              </a:buClr>
              <a:buSzPts val="1800"/>
              <a:buFont typeface="Arial" panose="020B0604020202020204" pitchFamily="34" charset="0"/>
              <a:buChar char="•"/>
            </a:pPr>
            <a:endParaRPr lang="hr-HR" sz="1800" dirty="0">
              <a:solidFill>
                <a:schemeClr val="dk1"/>
              </a:solidFill>
              <a:latin typeface="Arial" panose="020B0604020202020204" pitchFamily="34" charset="0"/>
              <a:ea typeface="Times New Roman"/>
              <a:cs typeface="Arial" panose="020B0604020202020204" pitchFamily="34" charset="0"/>
              <a:sym typeface="Times New Roman"/>
            </a:endParaRPr>
          </a:p>
          <a:p>
            <a:pPr marL="182880" indent="-182880">
              <a:spcAft>
                <a:spcPts val="300"/>
              </a:spcAft>
              <a:buClr>
                <a:schemeClr val="dk1"/>
              </a:buClr>
              <a:buSzPts val="1800"/>
              <a:buFont typeface="Arial" panose="020B0604020202020204" pitchFamily="34" charset="0"/>
              <a:buChar char="•"/>
            </a:pPr>
            <a:endParaRPr sz="1800" dirty="0">
              <a:solidFill>
                <a:schemeClr val="dk1"/>
              </a:solidFill>
              <a:latin typeface="Arial" panose="020B0604020202020204" pitchFamily="34" charset="0"/>
              <a:ea typeface="Times New Roman"/>
              <a:cs typeface="Arial" panose="020B0604020202020204" pitchFamily="34" charset="0"/>
              <a:sym typeface="Times New Roman"/>
            </a:endParaRPr>
          </a:p>
        </p:txBody>
      </p:sp>
      <p:sp>
        <p:nvSpPr>
          <p:cNvPr id="9" name="Google Shape;137;p28"/>
          <p:cNvSpPr/>
          <p:nvPr/>
        </p:nvSpPr>
        <p:spPr>
          <a:xfrm>
            <a:off x="354842" y="881049"/>
            <a:ext cx="8605591" cy="685800"/>
          </a:xfrm>
          <a:prstGeom prst="round2SameRect">
            <a:avLst>
              <a:gd name="adj1" fmla="val 16667"/>
              <a:gd name="adj2" fmla="val 0"/>
            </a:avLst>
          </a:prstGeom>
          <a:solidFill>
            <a:srgbClr val="A2C4C9">
              <a:alpha val="53000"/>
            </a:srgbClr>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lvl="0" algn="ctr">
              <a:buSzPts val="1100"/>
            </a:pPr>
            <a:r>
              <a:rPr lang="hr-HR" sz="2200" b="1" dirty="0">
                <a:latin typeface="Arial" panose="020B0604020202020204" pitchFamily="34" charset="0"/>
                <a:ea typeface="Times New Roman"/>
                <a:cs typeface="Arial" panose="020B0604020202020204" pitchFamily="34" charset="0"/>
                <a:sym typeface="Times New Roman"/>
              </a:rPr>
              <a:t>Cultural </a:t>
            </a:r>
            <a:r>
              <a:rPr lang="hr-HR" sz="2200" b="1" dirty="0" smtClean="0">
                <a:latin typeface="Arial" panose="020B0604020202020204" pitchFamily="34" charset="0"/>
                <a:ea typeface="Times New Roman"/>
                <a:cs typeface="Arial" panose="020B0604020202020204" pitchFamily="34" charset="0"/>
                <a:sym typeface="Times New Roman"/>
              </a:rPr>
              <a:t>Benefits</a:t>
            </a:r>
            <a:endParaRPr sz="2200" b="1" dirty="0"/>
          </a:p>
        </p:txBody>
      </p:sp>
      <p:sp>
        <p:nvSpPr>
          <p:cNvPr id="10" name="Google Shape;138;p28"/>
          <p:cNvSpPr/>
          <p:nvPr/>
        </p:nvSpPr>
        <p:spPr>
          <a:xfrm>
            <a:off x="4509856" y="4308395"/>
            <a:ext cx="4450577" cy="734122"/>
          </a:xfrm>
          <a:prstGeom prst="rect">
            <a:avLst/>
          </a:prstGeom>
          <a:solidFill>
            <a:srgbClr val="A2C4C9">
              <a:alpha val="62680"/>
            </a:srgbClr>
          </a:solidFill>
          <a:ln w="28575" cap="flat" cmpd="sng">
            <a:solidFill>
              <a:srgbClr val="A2C4C9"/>
            </a:solidFill>
            <a:prstDash val="solid"/>
            <a:round/>
            <a:headEnd type="none" w="sm" len="sm"/>
            <a:tailEnd type="none" w="sm" len="sm"/>
          </a:ln>
        </p:spPr>
        <p:txBody>
          <a:bodyPr spcFirstLastPara="1" wrap="square" lIns="91425" tIns="91425" rIns="91425" bIns="91425" anchor="t" anchorCtr="0">
            <a:noAutofit/>
          </a:bodyPr>
          <a:lstStyle/>
          <a:p>
            <a:pPr marL="114300">
              <a:lnSpc>
                <a:spcPct val="115000"/>
              </a:lnSpc>
              <a:buClr>
                <a:schemeClr val="dk1"/>
              </a:buClr>
              <a:buSzPts val="1800"/>
            </a:pPr>
            <a:r>
              <a:rPr lang="hr-HR" sz="1600" i="1" dirty="0">
                <a:solidFill>
                  <a:schemeClr val="dk1"/>
                </a:solidFill>
                <a:latin typeface="Arial" panose="020B0604020202020204" pitchFamily="34" charset="0"/>
                <a:ea typeface="Times New Roman"/>
                <a:cs typeface="Arial" panose="020B0604020202020204" pitchFamily="34" charset="0"/>
                <a:sym typeface="Times New Roman"/>
              </a:rPr>
              <a:t>Best Practice Guidelines: </a:t>
            </a:r>
            <a:endParaRPr lang="en-US" sz="1600" i="1" dirty="0">
              <a:solidFill>
                <a:schemeClr val="dk1"/>
              </a:solidFill>
              <a:latin typeface="Arial" panose="020B0604020202020204" pitchFamily="34" charset="0"/>
              <a:ea typeface="Times New Roman"/>
              <a:cs typeface="Arial" panose="020B0604020202020204" pitchFamily="34" charset="0"/>
              <a:sym typeface="Times New Roman"/>
            </a:endParaRPr>
          </a:p>
          <a:p>
            <a:pPr marL="114300">
              <a:lnSpc>
                <a:spcPct val="115000"/>
              </a:lnSpc>
              <a:buClr>
                <a:schemeClr val="dk1"/>
              </a:buClr>
              <a:buSzPts val="1800"/>
            </a:pPr>
            <a:r>
              <a:rPr lang="hr-HR" sz="1600" i="1" dirty="0">
                <a:solidFill>
                  <a:schemeClr val="dk1"/>
                </a:solidFill>
                <a:latin typeface="Arial" panose="020B0604020202020204" pitchFamily="34" charset="0"/>
                <a:ea typeface="Times New Roman"/>
                <a:cs typeface="Arial" panose="020B0604020202020204" pitchFamily="34" charset="0"/>
                <a:sym typeface="Times New Roman"/>
              </a:rPr>
              <a:t>Box 9, Case studies 3, 4 </a:t>
            </a:r>
            <a:endParaRPr sz="1600" i="1" dirty="0">
              <a:solidFill>
                <a:schemeClr val="dk1"/>
              </a:solidFill>
              <a:latin typeface="Arial" panose="020B0604020202020204" pitchFamily="34" charset="0"/>
              <a:ea typeface="Times New Roman"/>
              <a:cs typeface="Arial" panose="020B0604020202020204" pitchFamily="34" charset="0"/>
              <a:sym typeface="Times New Roman"/>
            </a:endParaRP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9856" y="1685897"/>
            <a:ext cx="4450577" cy="2503450"/>
          </a:xfrm>
          <a:prstGeom prst="rect">
            <a:avLst/>
          </a:prstGeom>
        </p:spPr>
      </p:pic>
      <p:sp>
        <p:nvSpPr>
          <p:cNvPr id="2" name="Title 1"/>
          <p:cNvSpPr>
            <a:spLocks noGrp="1"/>
          </p:cNvSpPr>
          <p:nvPr>
            <p:ph type="title"/>
          </p:nvPr>
        </p:nvSpPr>
        <p:spPr/>
        <p:txBody>
          <a:bodyPr/>
          <a:lstStyle/>
          <a:p>
            <a:r>
              <a:rPr lang="en-GB" smtClean="0">
                <a:sym typeface="Times New Roman"/>
              </a:rPr>
              <a:t>Importance and Benefits </a:t>
            </a:r>
            <a:endParaRPr lang="en-GB" dirty="0"/>
          </a:p>
        </p:txBody>
      </p:sp>
    </p:spTree>
    <p:extLst>
      <p:ext uri="{BB962C8B-B14F-4D97-AF65-F5344CB8AC3E}">
        <p14:creationId xmlns:p14="http://schemas.microsoft.com/office/powerpoint/2010/main" val="672702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7" name="Google Shape;107;p25"/>
          <p:cNvPicPr preferRelativeResize="0"/>
          <p:nvPr/>
        </p:nvPicPr>
        <p:blipFill>
          <a:blip r:embed="rId3">
            <a:alphaModFix/>
          </a:blip>
          <a:stretch>
            <a:fillRect/>
          </a:stretch>
        </p:blipFill>
        <p:spPr>
          <a:xfrm>
            <a:off x="0" y="0"/>
            <a:ext cx="9144001" cy="5143501"/>
          </a:xfrm>
          <a:prstGeom prst="rect">
            <a:avLst/>
          </a:prstGeom>
          <a:noFill/>
          <a:ln>
            <a:noFill/>
          </a:ln>
        </p:spPr>
      </p:pic>
      <p:sp>
        <p:nvSpPr>
          <p:cNvPr id="10" name="Google Shape;138;p28"/>
          <p:cNvSpPr/>
          <p:nvPr/>
        </p:nvSpPr>
        <p:spPr>
          <a:xfrm>
            <a:off x="191552" y="1625456"/>
            <a:ext cx="8789157" cy="2925019"/>
          </a:xfrm>
          <a:prstGeom prst="rect">
            <a:avLst/>
          </a:prstGeom>
          <a:solidFill>
            <a:srgbClr val="A2C4C9">
              <a:alpha val="74902"/>
            </a:srgbClr>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182880" indent="-182880">
              <a:spcAft>
                <a:spcPts val="300"/>
              </a:spcAft>
              <a:buClr>
                <a:schemeClr val="dk1"/>
              </a:buClr>
              <a:buSzPts val="1800"/>
              <a:buFont typeface="Arial" panose="020B0604020202020204" pitchFamily="34" charset="0"/>
              <a:buChar char="•"/>
            </a:pPr>
            <a:endParaRPr lang="hr-HR" sz="1800" dirty="0">
              <a:solidFill>
                <a:schemeClr val="dk1"/>
              </a:solidFill>
              <a:latin typeface="Arial" panose="020B0604020202020204" pitchFamily="34" charset="0"/>
              <a:ea typeface="Times New Roman"/>
              <a:cs typeface="Arial" panose="020B0604020202020204" pitchFamily="34" charset="0"/>
              <a:sym typeface="Times New Roman"/>
            </a:endParaRPr>
          </a:p>
          <a:p>
            <a:pPr marL="182880" indent="-182880">
              <a:spcAft>
                <a:spcPts val="300"/>
              </a:spcAft>
              <a:buClr>
                <a:schemeClr val="dk1"/>
              </a:buClr>
              <a:buSzPts val="1800"/>
              <a:buFont typeface="Arial" panose="020B0604020202020204" pitchFamily="34" charset="0"/>
              <a:buChar char="•"/>
            </a:pPr>
            <a:endParaRPr lang="hr-HR" sz="1800" dirty="0">
              <a:solidFill>
                <a:schemeClr val="dk1"/>
              </a:solidFill>
              <a:latin typeface="Arial" panose="020B0604020202020204" pitchFamily="34" charset="0"/>
              <a:ea typeface="Times New Roman"/>
              <a:cs typeface="Arial" panose="020B0604020202020204" pitchFamily="34" charset="0"/>
              <a:sym typeface="Times New Roman"/>
            </a:endParaRPr>
          </a:p>
          <a:p>
            <a:pPr marL="182880" indent="-182880">
              <a:spcAft>
                <a:spcPts val="300"/>
              </a:spcAft>
              <a:buClr>
                <a:schemeClr val="dk1"/>
              </a:buClr>
              <a:buSzPts val="1800"/>
              <a:buFont typeface="Arial" panose="020B0604020202020204" pitchFamily="34" charset="0"/>
              <a:buChar char="•"/>
            </a:pPr>
            <a:endParaRPr lang="hr-HR" sz="1800" dirty="0">
              <a:solidFill>
                <a:schemeClr val="dk1"/>
              </a:solidFill>
              <a:latin typeface="Arial" panose="020B0604020202020204" pitchFamily="34" charset="0"/>
              <a:ea typeface="Times New Roman"/>
              <a:cs typeface="Arial" panose="020B0604020202020204" pitchFamily="34" charset="0"/>
              <a:sym typeface="Times New Roman"/>
            </a:endParaRPr>
          </a:p>
          <a:p>
            <a:pPr marL="182880" indent="-182880">
              <a:spcAft>
                <a:spcPts val="300"/>
              </a:spcAft>
              <a:buClr>
                <a:schemeClr val="dk1"/>
              </a:buClr>
              <a:buSzPts val="1800"/>
              <a:buFont typeface="Arial" panose="020B0604020202020204" pitchFamily="34" charset="0"/>
              <a:buChar char="•"/>
            </a:pPr>
            <a:r>
              <a:rPr lang="en-GB" sz="1800" dirty="0">
                <a:solidFill>
                  <a:schemeClr val="dk1"/>
                </a:solidFill>
                <a:latin typeface="Arial" panose="020B0604020202020204" pitchFamily="34" charset="0"/>
                <a:ea typeface="Times New Roman"/>
                <a:cs typeface="Arial" panose="020B0604020202020204" pitchFamily="34" charset="0"/>
              </a:rPr>
              <a:t>Enhancing efficiency of day-to-day management of </a:t>
            </a:r>
            <a:r>
              <a:rPr lang="hr-HR" sz="1800" dirty="0">
                <a:solidFill>
                  <a:schemeClr val="dk1"/>
                </a:solidFill>
                <a:latin typeface="Arial" panose="020B0604020202020204" pitchFamily="34" charset="0"/>
                <a:ea typeface="Times New Roman"/>
                <a:cs typeface="Arial" panose="020B0604020202020204" pitchFamily="34" charset="0"/>
              </a:rPr>
              <a:t>shared</a:t>
            </a:r>
            <a:r>
              <a:rPr lang="en-GB" sz="1800" dirty="0">
                <a:solidFill>
                  <a:schemeClr val="dk1"/>
                </a:solidFill>
                <a:latin typeface="Arial" panose="020B0604020202020204" pitchFamily="34" charset="0"/>
                <a:ea typeface="Times New Roman"/>
                <a:cs typeface="Arial" panose="020B0604020202020204" pitchFamily="34" charset="0"/>
              </a:rPr>
              <a:t> issues</a:t>
            </a:r>
            <a:r>
              <a:rPr lang="hr-HR" sz="1800" dirty="0">
                <a:solidFill>
                  <a:schemeClr val="dk1"/>
                </a:solidFill>
                <a:latin typeface="Arial" panose="020B0604020202020204" pitchFamily="34" charset="0"/>
                <a:ea typeface="Times New Roman"/>
                <a:cs typeface="Arial" panose="020B0604020202020204" pitchFamily="34" charset="0"/>
              </a:rPr>
              <a:t>,</a:t>
            </a:r>
            <a:r>
              <a:rPr lang="en-US" sz="1800" dirty="0">
                <a:solidFill>
                  <a:schemeClr val="dk1"/>
                </a:solidFill>
                <a:latin typeface="Arial" panose="020B0604020202020204" pitchFamily="34" charset="0"/>
                <a:ea typeface="Times New Roman"/>
                <a:cs typeface="Arial" panose="020B0604020202020204" pitchFamily="34" charset="0"/>
              </a:rPr>
              <a:t> e.g.: sharing equipment, joint patrols and cooperation in </a:t>
            </a:r>
            <a:r>
              <a:rPr lang="hr-HR" sz="1800" dirty="0">
                <a:solidFill>
                  <a:schemeClr val="dk1"/>
                </a:solidFill>
                <a:latin typeface="Arial" panose="020B0604020202020204" pitchFamily="34" charset="0"/>
                <a:ea typeface="Times New Roman"/>
                <a:cs typeface="Arial" panose="020B0604020202020204" pitchFamily="34" charset="0"/>
              </a:rPr>
              <a:t>wildfire management, </a:t>
            </a:r>
            <a:r>
              <a:rPr lang="en-US" sz="1800" dirty="0">
                <a:solidFill>
                  <a:schemeClr val="dk1"/>
                </a:solidFill>
                <a:latin typeface="Arial" panose="020B0604020202020204" pitchFamily="34" charset="0"/>
                <a:ea typeface="Times New Roman"/>
                <a:cs typeface="Arial" panose="020B0604020202020204" pitchFamily="34" charset="0"/>
              </a:rPr>
              <a:t>ecosystem restoration, </a:t>
            </a:r>
            <a:r>
              <a:rPr lang="hr-HR" sz="1800" dirty="0">
                <a:solidFill>
                  <a:schemeClr val="dk1"/>
                </a:solidFill>
                <a:latin typeface="Arial" panose="020B0604020202020204" pitchFamily="34" charset="0"/>
                <a:ea typeface="Times New Roman"/>
                <a:cs typeface="Arial" panose="020B0604020202020204" pitchFamily="34" charset="0"/>
              </a:rPr>
              <a:t>search and rescue operations, </a:t>
            </a:r>
            <a:r>
              <a:rPr lang="en-US" sz="1800" dirty="0">
                <a:solidFill>
                  <a:schemeClr val="dk1"/>
                </a:solidFill>
                <a:latin typeface="Arial" panose="020B0604020202020204" pitchFamily="34" charset="0"/>
                <a:ea typeface="Times New Roman"/>
                <a:cs typeface="Arial" panose="020B0604020202020204" pitchFamily="34" charset="0"/>
              </a:rPr>
              <a:t>and </a:t>
            </a:r>
            <a:r>
              <a:rPr lang="hr-HR" sz="1800" dirty="0">
                <a:solidFill>
                  <a:schemeClr val="dk1"/>
                </a:solidFill>
                <a:latin typeface="Arial" panose="020B0604020202020204" pitchFamily="34" charset="0"/>
                <a:ea typeface="Times New Roman"/>
                <a:cs typeface="Arial" panose="020B0604020202020204" pitchFamily="34" charset="0"/>
              </a:rPr>
              <a:t>control of invasive species</a:t>
            </a:r>
            <a:endParaRPr lang="en-GB" sz="1800" dirty="0">
              <a:solidFill>
                <a:schemeClr val="dk1"/>
              </a:solidFill>
              <a:latin typeface="Arial" panose="020B0604020202020204" pitchFamily="34" charset="0"/>
              <a:ea typeface="Times New Roman"/>
              <a:cs typeface="Arial" panose="020B0604020202020204" pitchFamily="34" charset="0"/>
            </a:endParaRPr>
          </a:p>
          <a:p>
            <a:pPr marL="182880" indent="-182880">
              <a:spcAft>
                <a:spcPts val="300"/>
              </a:spcAft>
              <a:buClr>
                <a:schemeClr val="dk1"/>
              </a:buClr>
              <a:buSzPts val="1800"/>
              <a:buFont typeface="Arial" panose="020B0604020202020204" pitchFamily="34" charset="0"/>
              <a:buChar char="•"/>
            </a:pPr>
            <a:r>
              <a:rPr lang="en-US" sz="1800" dirty="0">
                <a:solidFill>
                  <a:schemeClr val="dk1"/>
                </a:solidFill>
                <a:latin typeface="Arial" panose="020B0604020202020204" pitchFamily="34" charset="0"/>
                <a:ea typeface="Times New Roman"/>
                <a:cs typeface="Arial" panose="020B0604020202020204" pitchFamily="34" charset="0"/>
                <a:sym typeface="Times New Roman"/>
              </a:rPr>
              <a:t>Supporting</a:t>
            </a:r>
            <a:r>
              <a:rPr lang="hr-HR" sz="1800" dirty="0">
                <a:solidFill>
                  <a:schemeClr val="dk1"/>
                </a:solidFill>
                <a:latin typeface="Arial" panose="020B0604020202020204" pitchFamily="34" charset="0"/>
                <a:ea typeface="Times New Roman"/>
                <a:cs typeface="Arial" panose="020B0604020202020204" pitchFamily="34" charset="0"/>
                <a:sym typeface="Times New Roman"/>
              </a:rPr>
              <a:t> </a:t>
            </a:r>
            <a:r>
              <a:rPr lang="en-US" sz="1800" dirty="0">
                <a:solidFill>
                  <a:schemeClr val="dk1"/>
                </a:solidFill>
                <a:latin typeface="Arial" panose="020B0604020202020204" pitchFamily="34" charset="0"/>
                <a:ea typeface="Times New Roman"/>
                <a:cs typeface="Arial" panose="020B0604020202020204" pitchFamily="34" charset="0"/>
                <a:sym typeface="Times New Roman"/>
              </a:rPr>
              <a:t>coordinated </a:t>
            </a:r>
            <a:r>
              <a:rPr lang="hr-HR" sz="1800" dirty="0">
                <a:solidFill>
                  <a:schemeClr val="dk1"/>
                </a:solidFill>
                <a:latin typeface="Arial" panose="020B0604020202020204" pitchFamily="34" charset="0"/>
                <a:ea typeface="Times New Roman"/>
                <a:cs typeface="Arial" panose="020B0604020202020204" pitchFamily="34" charset="0"/>
                <a:sym typeface="Times New Roman"/>
              </a:rPr>
              <a:t>capacity development for protected area staff </a:t>
            </a:r>
          </a:p>
          <a:p>
            <a:pPr marL="182880" indent="-182880">
              <a:spcAft>
                <a:spcPts val="300"/>
              </a:spcAft>
              <a:buClr>
                <a:schemeClr val="dk1"/>
              </a:buClr>
              <a:buSzPts val="1800"/>
              <a:buFont typeface="Arial" panose="020B0604020202020204" pitchFamily="34" charset="0"/>
              <a:buChar char="•"/>
            </a:pPr>
            <a:r>
              <a:rPr lang="en-US" sz="1800" dirty="0">
                <a:solidFill>
                  <a:schemeClr val="dk1"/>
                </a:solidFill>
                <a:latin typeface="Arial" panose="020B0604020202020204" pitchFamily="34" charset="0"/>
                <a:ea typeface="Times New Roman"/>
                <a:cs typeface="Arial" panose="020B0604020202020204" pitchFamily="34" charset="0"/>
                <a:sym typeface="Times New Roman"/>
              </a:rPr>
              <a:t>Promoting d</a:t>
            </a:r>
            <a:r>
              <a:rPr lang="hr-HR" sz="1800" dirty="0">
                <a:solidFill>
                  <a:schemeClr val="dk1"/>
                </a:solidFill>
                <a:latin typeface="Arial" panose="020B0604020202020204" pitchFamily="34" charset="0"/>
                <a:ea typeface="Times New Roman"/>
                <a:cs typeface="Arial" panose="020B0604020202020204" pitchFamily="34" charset="0"/>
                <a:sym typeface="Times New Roman"/>
              </a:rPr>
              <a:t>ynamic problem-solving</a:t>
            </a:r>
          </a:p>
          <a:p>
            <a:pPr marL="182880" indent="-182880">
              <a:spcAft>
                <a:spcPts val="300"/>
              </a:spcAft>
              <a:buClr>
                <a:schemeClr val="dk1"/>
              </a:buClr>
              <a:buSzPts val="1800"/>
              <a:buFont typeface="Arial" panose="020B0604020202020204" pitchFamily="34" charset="0"/>
              <a:buChar char="•"/>
            </a:pPr>
            <a:r>
              <a:rPr lang="hr-HR" sz="1800" dirty="0">
                <a:solidFill>
                  <a:schemeClr val="dk1"/>
                </a:solidFill>
                <a:latin typeface="Arial" panose="020B0604020202020204" pitchFamily="34" charset="0"/>
                <a:ea typeface="Times New Roman"/>
                <a:cs typeface="Arial" panose="020B0604020202020204" pitchFamily="34" charset="0"/>
                <a:sym typeface="Times New Roman"/>
              </a:rPr>
              <a:t>Enabling e</a:t>
            </a:r>
            <a:r>
              <a:rPr lang="en" sz="1800" dirty="0">
                <a:solidFill>
                  <a:schemeClr val="dk1"/>
                </a:solidFill>
                <a:latin typeface="Arial" panose="020B0604020202020204" pitchFamily="34" charset="0"/>
                <a:ea typeface="Times New Roman"/>
                <a:cs typeface="Arial" panose="020B0604020202020204" pitchFamily="34" charset="0"/>
                <a:sym typeface="Times New Roman"/>
              </a:rPr>
              <a:t>xchange of knowledge</a:t>
            </a:r>
            <a:r>
              <a:rPr lang="hr-HR" sz="1800" dirty="0">
                <a:solidFill>
                  <a:schemeClr val="dk1"/>
                </a:solidFill>
                <a:latin typeface="Arial" panose="020B0604020202020204" pitchFamily="34" charset="0"/>
                <a:ea typeface="Times New Roman"/>
                <a:cs typeface="Arial" panose="020B0604020202020204" pitchFamily="34" charset="0"/>
                <a:sym typeface="Times New Roman"/>
              </a:rPr>
              <a:t>, information and expertise</a:t>
            </a:r>
          </a:p>
          <a:p>
            <a:pPr marL="182880" indent="-182880">
              <a:spcAft>
                <a:spcPts val="300"/>
              </a:spcAft>
              <a:buClr>
                <a:schemeClr val="dk1"/>
              </a:buClr>
              <a:buSzPts val="1800"/>
              <a:buFont typeface="Arial" panose="020B0604020202020204" pitchFamily="34" charset="0"/>
              <a:buChar char="•"/>
            </a:pPr>
            <a:r>
              <a:rPr lang="hr-HR" sz="1800" dirty="0">
                <a:solidFill>
                  <a:schemeClr val="dk1"/>
                </a:solidFill>
                <a:latin typeface="Arial" panose="020B0604020202020204" pitchFamily="34" charset="0"/>
                <a:ea typeface="Times New Roman"/>
                <a:cs typeface="Arial" panose="020B0604020202020204" pitchFamily="34" charset="0"/>
                <a:sym typeface="Times New Roman"/>
              </a:rPr>
              <a:t>Facilitating joint research</a:t>
            </a:r>
            <a:r>
              <a:rPr lang="en-US" sz="1800" dirty="0">
                <a:solidFill>
                  <a:schemeClr val="dk1"/>
                </a:solidFill>
                <a:latin typeface="Arial" panose="020B0604020202020204" pitchFamily="34" charset="0"/>
                <a:ea typeface="Times New Roman"/>
                <a:cs typeface="Arial" panose="020B0604020202020204" pitchFamily="34" charset="0"/>
                <a:sym typeface="Times New Roman"/>
              </a:rPr>
              <a:t> and harmonized</a:t>
            </a:r>
            <a:r>
              <a:rPr lang="hr-HR" sz="1800" dirty="0">
                <a:solidFill>
                  <a:schemeClr val="dk1"/>
                </a:solidFill>
                <a:latin typeface="Arial" panose="020B0604020202020204" pitchFamily="34" charset="0"/>
                <a:ea typeface="Times New Roman"/>
                <a:cs typeface="Arial" panose="020B0604020202020204" pitchFamily="34" charset="0"/>
                <a:sym typeface="Times New Roman"/>
              </a:rPr>
              <a:t> monitoring of species and habitats</a:t>
            </a:r>
          </a:p>
          <a:p>
            <a:pPr marL="182880" indent="-182880">
              <a:spcAft>
                <a:spcPts val="300"/>
              </a:spcAft>
              <a:buClr>
                <a:schemeClr val="dk1"/>
              </a:buClr>
              <a:buSzPts val="1800"/>
              <a:buFont typeface="Arial" panose="020B0604020202020204" pitchFamily="34" charset="0"/>
              <a:buChar char="•"/>
            </a:pPr>
            <a:r>
              <a:rPr lang="hr-HR" sz="1800" dirty="0">
                <a:solidFill>
                  <a:schemeClr val="dk1"/>
                </a:solidFill>
                <a:latin typeface="Arial" panose="020B0604020202020204" pitchFamily="34" charset="0"/>
                <a:ea typeface="Times New Roman"/>
                <a:cs typeface="Arial" panose="020B0604020202020204" pitchFamily="34" charset="0"/>
                <a:sym typeface="Times New Roman"/>
              </a:rPr>
              <a:t>Supporting integrated management and development of common conservation strategies</a:t>
            </a:r>
          </a:p>
          <a:p>
            <a:pPr marL="182880" indent="-182880">
              <a:spcAft>
                <a:spcPts val="300"/>
              </a:spcAft>
              <a:buClr>
                <a:schemeClr val="dk1"/>
              </a:buClr>
              <a:buSzPts val="1800"/>
              <a:buFont typeface="Arial" panose="020B0604020202020204" pitchFamily="34" charset="0"/>
              <a:buChar char="•"/>
            </a:pPr>
            <a:endParaRPr lang="en-US" sz="1800" dirty="0">
              <a:solidFill>
                <a:schemeClr val="dk1"/>
              </a:solidFill>
              <a:latin typeface="Arial" panose="020B0604020202020204" pitchFamily="34" charset="0"/>
              <a:ea typeface="Times New Roman"/>
              <a:cs typeface="Arial" panose="020B0604020202020204" pitchFamily="34" charset="0"/>
              <a:sym typeface="Times New Roman"/>
            </a:endParaRPr>
          </a:p>
          <a:p>
            <a:pPr marL="182880" indent="-182880">
              <a:spcAft>
                <a:spcPts val="300"/>
              </a:spcAft>
              <a:buClr>
                <a:schemeClr val="dk1"/>
              </a:buClr>
              <a:buSzPts val="1800"/>
              <a:buFont typeface="Arial" panose="020B0604020202020204" pitchFamily="34" charset="0"/>
              <a:buChar char="•"/>
            </a:pPr>
            <a:endParaRPr lang="hr-HR" sz="1800" dirty="0">
              <a:solidFill>
                <a:schemeClr val="dk1"/>
              </a:solidFill>
              <a:latin typeface="Arial" panose="020B0604020202020204" pitchFamily="34" charset="0"/>
              <a:ea typeface="Times New Roman"/>
              <a:cs typeface="Arial" panose="020B0604020202020204" pitchFamily="34" charset="0"/>
              <a:sym typeface="Times New Roman"/>
            </a:endParaRPr>
          </a:p>
          <a:p>
            <a:pPr marL="182880" indent="-182880">
              <a:spcAft>
                <a:spcPts val="300"/>
              </a:spcAft>
              <a:buClr>
                <a:schemeClr val="dk1"/>
              </a:buClr>
              <a:buSzPts val="1800"/>
              <a:buFont typeface="Arial" panose="020B0604020202020204" pitchFamily="34" charset="0"/>
              <a:buChar char="•"/>
            </a:pPr>
            <a:endParaRPr sz="1800" dirty="0">
              <a:solidFill>
                <a:schemeClr val="dk1"/>
              </a:solidFill>
              <a:latin typeface="Arial" panose="020B0604020202020204" pitchFamily="34" charset="0"/>
              <a:ea typeface="Times New Roman"/>
              <a:cs typeface="Arial" panose="020B0604020202020204" pitchFamily="34" charset="0"/>
              <a:sym typeface="Times New Roman"/>
            </a:endParaRPr>
          </a:p>
        </p:txBody>
      </p:sp>
      <p:sp>
        <p:nvSpPr>
          <p:cNvPr id="11" name="Google Shape;137;p28"/>
          <p:cNvSpPr/>
          <p:nvPr/>
        </p:nvSpPr>
        <p:spPr>
          <a:xfrm>
            <a:off x="191552" y="853235"/>
            <a:ext cx="8768881" cy="685800"/>
          </a:xfrm>
          <a:prstGeom prst="round2SameRect">
            <a:avLst>
              <a:gd name="adj1" fmla="val 16667"/>
              <a:gd name="adj2" fmla="val 0"/>
            </a:avLst>
          </a:prstGeom>
          <a:solidFill>
            <a:srgbClr val="A2C4C9">
              <a:alpha val="85098"/>
            </a:srgbClr>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algn="ctr">
              <a:buSzPts val="1100"/>
            </a:pPr>
            <a:r>
              <a:rPr lang="hr-HR" sz="2200" b="1" dirty="0">
                <a:latin typeface="Arial" panose="020B0604020202020204" pitchFamily="34" charset="0"/>
                <a:ea typeface="Times New Roman"/>
                <a:cs typeface="Arial" panose="020B0604020202020204" pitchFamily="34" charset="0"/>
                <a:sym typeface="Times New Roman"/>
              </a:rPr>
              <a:t>Benefits for </a:t>
            </a:r>
            <a:r>
              <a:rPr lang="hr-HR" sz="2200" b="1" dirty="0" smtClean="0">
                <a:latin typeface="Arial" panose="020B0604020202020204" pitchFamily="34" charset="0"/>
                <a:ea typeface="Times New Roman"/>
                <a:cs typeface="Arial" panose="020B0604020202020204" pitchFamily="34" charset="0"/>
                <a:sym typeface="Times New Roman"/>
              </a:rPr>
              <a:t>Day-to-Day </a:t>
            </a:r>
            <a:r>
              <a:rPr lang="hr-HR" sz="2200" b="1" dirty="0">
                <a:latin typeface="Arial" panose="020B0604020202020204" pitchFamily="34" charset="0"/>
                <a:ea typeface="Times New Roman"/>
                <a:cs typeface="Arial" panose="020B0604020202020204" pitchFamily="34" charset="0"/>
                <a:sym typeface="Times New Roman"/>
              </a:rPr>
              <a:t>M</a:t>
            </a:r>
            <a:r>
              <a:rPr lang="hr-HR" sz="2200" b="1" dirty="0" smtClean="0">
                <a:latin typeface="Arial" panose="020B0604020202020204" pitchFamily="34" charset="0"/>
                <a:ea typeface="Times New Roman"/>
                <a:cs typeface="Arial" panose="020B0604020202020204" pitchFamily="34" charset="0"/>
                <a:sym typeface="Times New Roman"/>
              </a:rPr>
              <a:t>anagement </a:t>
            </a:r>
            <a:r>
              <a:rPr lang="hr-HR" sz="2200" b="1" dirty="0">
                <a:latin typeface="Arial" panose="020B0604020202020204" pitchFamily="34" charset="0"/>
                <a:ea typeface="Times New Roman"/>
                <a:cs typeface="Arial" panose="020B0604020202020204" pitchFamily="34" charset="0"/>
                <a:sym typeface="Times New Roman"/>
              </a:rPr>
              <a:t>and </a:t>
            </a:r>
            <a:r>
              <a:rPr lang="hr-HR" sz="2200" b="1" dirty="0" smtClean="0">
                <a:latin typeface="Arial" panose="020B0604020202020204" pitchFamily="34" charset="0"/>
                <a:ea typeface="Times New Roman"/>
                <a:cs typeface="Arial" panose="020B0604020202020204" pitchFamily="34" charset="0"/>
                <a:sym typeface="Times New Roman"/>
              </a:rPr>
              <a:t>Research</a:t>
            </a:r>
            <a:endParaRPr sz="2200" b="1" dirty="0">
              <a:latin typeface="Arial" panose="020B0604020202020204" pitchFamily="34" charset="0"/>
              <a:ea typeface="Times New Roman"/>
              <a:cs typeface="Arial" panose="020B0604020202020204" pitchFamily="34" charset="0"/>
            </a:endParaRPr>
          </a:p>
        </p:txBody>
      </p:sp>
      <p:sp>
        <p:nvSpPr>
          <p:cNvPr id="6" name="Google Shape;138;p28"/>
          <p:cNvSpPr/>
          <p:nvPr/>
        </p:nvSpPr>
        <p:spPr>
          <a:xfrm>
            <a:off x="191552" y="4634630"/>
            <a:ext cx="8768881" cy="424716"/>
          </a:xfrm>
          <a:prstGeom prst="rect">
            <a:avLst/>
          </a:prstGeom>
          <a:solidFill>
            <a:srgbClr val="A2C4C9">
              <a:alpha val="74902"/>
            </a:srgbClr>
          </a:solidFill>
          <a:ln w="28575" cap="flat" cmpd="sng">
            <a:solidFill>
              <a:srgbClr val="A2C4C9"/>
            </a:solidFill>
            <a:prstDash val="solid"/>
            <a:round/>
            <a:headEnd type="none" w="sm" len="sm"/>
            <a:tailEnd type="none" w="sm" len="sm"/>
          </a:ln>
        </p:spPr>
        <p:txBody>
          <a:bodyPr spcFirstLastPara="1" wrap="square" lIns="91425" tIns="91425" rIns="91425" bIns="91425" anchor="t" anchorCtr="0">
            <a:noAutofit/>
          </a:bodyPr>
          <a:lstStyle/>
          <a:p>
            <a:pPr marL="114300">
              <a:lnSpc>
                <a:spcPct val="115000"/>
              </a:lnSpc>
              <a:buClr>
                <a:schemeClr val="dk1"/>
              </a:buClr>
              <a:buSzPts val="1800"/>
            </a:pPr>
            <a:r>
              <a:rPr lang="hr-HR" sz="1600" i="1" dirty="0">
                <a:solidFill>
                  <a:schemeClr val="dk1"/>
                </a:solidFill>
                <a:latin typeface="Arial" panose="020B0604020202020204" pitchFamily="34" charset="0"/>
                <a:ea typeface="Times New Roman"/>
                <a:cs typeface="Arial" panose="020B0604020202020204" pitchFamily="34" charset="0"/>
                <a:sym typeface="Times New Roman"/>
              </a:rPr>
              <a:t>Best Practice Guidelines: Case studies 5, 9, Boxes 6, 16</a:t>
            </a:r>
          </a:p>
          <a:p>
            <a:pPr marL="114300">
              <a:lnSpc>
                <a:spcPct val="115000"/>
              </a:lnSpc>
              <a:buClr>
                <a:schemeClr val="dk1"/>
              </a:buClr>
              <a:buSzPts val="1800"/>
            </a:pPr>
            <a:endParaRPr sz="1600" i="1" dirty="0">
              <a:solidFill>
                <a:schemeClr val="dk1"/>
              </a:solidFill>
              <a:latin typeface="Arial" panose="020B0604020202020204" pitchFamily="34" charset="0"/>
              <a:ea typeface="Times New Roman"/>
              <a:cs typeface="Arial" panose="020B0604020202020204" pitchFamily="34" charset="0"/>
              <a:sym typeface="Times New Roman"/>
            </a:endParaRPr>
          </a:p>
        </p:txBody>
      </p:sp>
      <p:sp>
        <p:nvSpPr>
          <p:cNvPr id="9" name="Title 8"/>
          <p:cNvSpPr>
            <a:spLocks noGrp="1"/>
          </p:cNvSpPr>
          <p:nvPr>
            <p:ph type="title"/>
          </p:nvPr>
        </p:nvSpPr>
        <p:spPr>
          <a:xfrm>
            <a:off x="1097280" y="126712"/>
            <a:ext cx="8046720" cy="584775"/>
          </a:xfrm>
        </p:spPr>
        <p:txBody>
          <a:bodyPr/>
          <a:lstStyle/>
          <a:p>
            <a:r>
              <a:rPr lang="en-US" dirty="0" smtClean="0"/>
              <a:t>Importance and Benefits</a:t>
            </a:r>
            <a:endParaRPr lang="en-GB" dirty="0"/>
          </a:p>
        </p:txBody>
      </p:sp>
      <p:pic>
        <p:nvPicPr>
          <p:cNvPr id="12" name="Google Shape;128;p27"/>
          <p:cNvPicPr preferRelativeResize="0"/>
          <p:nvPr/>
        </p:nvPicPr>
        <p:blipFill>
          <a:blip r:embed="rId4">
            <a:extLst>
              <a:ext uri="{28A0092B-C50C-407E-A947-70E740481C1C}">
                <a14:useLocalDpi xmlns:a14="http://schemas.microsoft.com/office/drawing/2010/main" val="0"/>
              </a:ext>
            </a:extLst>
          </a:blip>
          <a:stretch>
            <a:fillRect/>
          </a:stretch>
        </p:blipFill>
        <p:spPr>
          <a:xfrm>
            <a:off x="76200" y="77391"/>
            <a:ext cx="714375" cy="683418"/>
          </a:xfrm>
          <a:prstGeom prst="rect">
            <a:avLst/>
          </a:prstGeom>
          <a:noFill/>
          <a:ln>
            <a:noFill/>
          </a:ln>
        </p:spPr>
      </p:pic>
    </p:spTree>
    <p:extLst>
      <p:ext uri="{BB962C8B-B14F-4D97-AF65-F5344CB8AC3E}">
        <p14:creationId xmlns:p14="http://schemas.microsoft.com/office/powerpoint/2010/main" val="3077187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35"/>
        <p:cNvGrpSpPr/>
        <p:nvPr/>
      </p:nvGrpSpPr>
      <p:grpSpPr>
        <a:xfrm>
          <a:off x="0" y="0"/>
          <a:ext cx="0" cy="0"/>
          <a:chOff x="0" y="0"/>
          <a:chExt cx="0" cy="0"/>
        </a:xfrm>
      </p:grpSpPr>
      <p:pic>
        <p:nvPicPr>
          <p:cNvPr id="136" name="Google Shape;136;p2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6200" y="76200"/>
            <a:ext cx="714375" cy="685800"/>
          </a:xfrm>
          <a:prstGeom prst="rect">
            <a:avLst/>
          </a:prstGeom>
          <a:noFill/>
          <a:ln>
            <a:noFill/>
          </a:ln>
        </p:spPr>
      </p:pic>
      <p:sp>
        <p:nvSpPr>
          <p:cNvPr id="10" name="Google Shape;138;p28"/>
          <p:cNvSpPr/>
          <p:nvPr/>
        </p:nvSpPr>
        <p:spPr>
          <a:xfrm>
            <a:off x="4761781" y="1685899"/>
            <a:ext cx="4198651" cy="2063142"/>
          </a:xfrm>
          <a:prstGeom prst="rect">
            <a:avLst/>
          </a:prstGeom>
          <a:solidFill>
            <a:srgbClr val="A2C4C9">
              <a:alpha val="62680"/>
            </a:srgbClr>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182880" indent="-182880">
              <a:spcAft>
                <a:spcPts val="300"/>
              </a:spcAft>
              <a:buClr>
                <a:schemeClr val="dk1"/>
              </a:buClr>
              <a:buSzPts val="1800"/>
              <a:buFont typeface="Arial" panose="020B0604020202020204" pitchFamily="34" charset="0"/>
              <a:buChar char="•"/>
            </a:pPr>
            <a:endParaRPr lang="hr-HR" sz="1800" dirty="0">
              <a:solidFill>
                <a:schemeClr val="dk1"/>
              </a:solidFill>
              <a:latin typeface="Arial" panose="020B0604020202020204" pitchFamily="34" charset="0"/>
              <a:ea typeface="Times New Roman"/>
              <a:cs typeface="Arial" panose="020B0604020202020204" pitchFamily="34" charset="0"/>
              <a:sym typeface="Times New Roman"/>
            </a:endParaRPr>
          </a:p>
          <a:p>
            <a:pPr marL="182880" indent="-182880">
              <a:spcAft>
                <a:spcPts val="300"/>
              </a:spcAft>
              <a:buClr>
                <a:schemeClr val="dk1"/>
              </a:buClr>
              <a:buSzPts val="1800"/>
              <a:buFont typeface="Arial" panose="020B0604020202020204" pitchFamily="34" charset="0"/>
              <a:buChar char="•"/>
            </a:pPr>
            <a:endParaRPr lang="hr-HR" sz="1800" dirty="0">
              <a:solidFill>
                <a:schemeClr val="dk1"/>
              </a:solidFill>
              <a:latin typeface="Arial" panose="020B0604020202020204" pitchFamily="34" charset="0"/>
              <a:ea typeface="Times New Roman"/>
              <a:cs typeface="Arial" panose="020B0604020202020204" pitchFamily="34" charset="0"/>
              <a:sym typeface="Times New Roman"/>
            </a:endParaRPr>
          </a:p>
          <a:p>
            <a:pPr marL="182880" indent="-182880">
              <a:spcAft>
                <a:spcPts val="300"/>
              </a:spcAft>
              <a:buClr>
                <a:schemeClr val="dk1"/>
              </a:buClr>
              <a:buSzPts val="1800"/>
              <a:buFont typeface="Arial" panose="020B0604020202020204" pitchFamily="34" charset="0"/>
              <a:buChar char="•"/>
            </a:pPr>
            <a:endParaRPr lang="hr-HR" sz="1800" dirty="0">
              <a:solidFill>
                <a:schemeClr val="dk1"/>
              </a:solidFill>
              <a:latin typeface="Arial" panose="020B0604020202020204" pitchFamily="34" charset="0"/>
              <a:ea typeface="Times New Roman"/>
              <a:cs typeface="Arial" panose="020B0604020202020204" pitchFamily="34" charset="0"/>
              <a:sym typeface="Times New Roman"/>
            </a:endParaRPr>
          </a:p>
          <a:p>
            <a:pPr marL="182880" indent="-182880">
              <a:spcAft>
                <a:spcPts val="300"/>
              </a:spcAft>
              <a:buClr>
                <a:schemeClr val="dk1"/>
              </a:buClr>
              <a:buSzPts val="1800"/>
              <a:buFont typeface="Arial" panose="020B0604020202020204" pitchFamily="34" charset="0"/>
              <a:buChar char="•"/>
            </a:pPr>
            <a:r>
              <a:rPr lang="en-US" sz="1800" dirty="0" smtClean="0">
                <a:solidFill>
                  <a:schemeClr val="dk1"/>
                </a:solidFill>
                <a:latin typeface="Arial" panose="020B0604020202020204" pitchFamily="34" charset="0"/>
                <a:ea typeface="Times New Roman"/>
                <a:cs typeface="Arial" panose="020B0604020202020204" pitchFamily="34" charset="0"/>
                <a:sym typeface="Times New Roman"/>
              </a:rPr>
              <a:t>Enhanced </a:t>
            </a:r>
            <a:r>
              <a:rPr lang="en-US" sz="1800" dirty="0">
                <a:solidFill>
                  <a:schemeClr val="dk1"/>
                </a:solidFill>
                <a:latin typeface="Arial" panose="020B0604020202020204" pitchFamily="34" charset="0"/>
                <a:ea typeface="Times New Roman"/>
                <a:cs typeface="Arial" panose="020B0604020202020204" pitchFamily="34" charset="0"/>
                <a:sym typeface="Times New Roman"/>
              </a:rPr>
              <a:t>cooperation and diplomacy</a:t>
            </a:r>
            <a:endParaRPr lang="hr-HR" sz="1800" dirty="0">
              <a:solidFill>
                <a:schemeClr val="dk1"/>
              </a:solidFill>
              <a:latin typeface="Arial" panose="020B0604020202020204" pitchFamily="34" charset="0"/>
              <a:ea typeface="Times New Roman"/>
              <a:cs typeface="Arial" panose="020B0604020202020204" pitchFamily="34" charset="0"/>
              <a:sym typeface="Times New Roman"/>
            </a:endParaRPr>
          </a:p>
          <a:p>
            <a:pPr marL="182880" indent="-182880">
              <a:spcAft>
                <a:spcPts val="300"/>
              </a:spcAft>
              <a:buClr>
                <a:schemeClr val="dk1"/>
              </a:buClr>
              <a:buSzPts val="1800"/>
              <a:buFont typeface="Arial" panose="020B0604020202020204" pitchFamily="34" charset="0"/>
              <a:buChar char="•"/>
            </a:pPr>
            <a:r>
              <a:rPr lang="hr-HR" sz="1800" dirty="0">
                <a:solidFill>
                  <a:schemeClr val="dk1"/>
                </a:solidFill>
                <a:latin typeface="Arial" panose="020B0604020202020204" pitchFamily="34" charset="0"/>
                <a:ea typeface="Times New Roman"/>
                <a:cs typeface="Arial" panose="020B0604020202020204" pitchFamily="34" charset="0"/>
              </a:rPr>
              <a:t>Potential harmonisation</a:t>
            </a:r>
            <a:r>
              <a:rPr lang="en-GB" sz="1800" dirty="0">
                <a:solidFill>
                  <a:schemeClr val="dk1"/>
                </a:solidFill>
                <a:latin typeface="Arial" panose="020B0604020202020204" pitchFamily="34" charset="0"/>
                <a:ea typeface="Times New Roman"/>
                <a:cs typeface="Arial" panose="020B0604020202020204" pitchFamily="34" charset="0"/>
              </a:rPr>
              <a:t> of legal and policy frameworks</a:t>
            </a:r>
            <a:endParaRPr lang="hr-HR" sz="1800" dirty="0">
              <a:solidFill>
                <a:schemeClr val="dk1"/>
              </a:solidFill>
              <a:latin typeface="Arial" panose="020B0604020202020204" pitchFamily="34" charset="0"/>
              <a:ea typeface="Times New Roman"/>
              <a:cs typeface="Arial" panose="020B0604020202020204" pitchFamily="34" charset="0"/>
            </a:endParaRPr>
          </a:p>
          <a:p>
            <a:pPr marL="182880" indent="-182880">
              <a:spcAft>
                <a:spcPts val="300"/>
              </a:spcAft>
              <a:buClr>
                <a:schemeClr val="dk1"/>
              </a:buClr>
              <a:buSzPts val="1800"/>
              <a:buFont typeface="Arial" panose="020B0604020202020204" pitchFamily="34" charset="0"/>
              <a:buChar char="•"/>
            </a:pPr>
            <a:r>
              <a:rPr lang="hr-HR" sz="1800" dirty="0">
                <a:solidFill>
                  <a:schemeClr val="dk1"/>
                </a:solidFill>
                <a:latin typeface="Arial" panose="020B0604020202020204" pitchFamily="34" charset="0"/>
                <a:ea typeface="Times New Roman"/>
                <a:cs typeface="Arial" panose="020B0604020202020204" pitchFamily="34" charset="0"/>
              </a:rPr>
              <a:t>Enabling foundation from which good political </a:t>
            </a:r>
            <a:r>
              <a:rPr lang="en-GB" sz="1800" dirty="0">
                <a:solidFill>
                  <a:schemeClr val="dk1"/>
                </a:solidFill>
                <a:latin typeface="Arial" panose="020B0604020202020204" pitchFamily="34" charset="0"/>
                <a:ea typeface="Times New Roman"/>
                <a:cs typeface="Arial" panose="020B0604020202020204" pitchFamily="34" charset="0"/>
              </a:rPr>
              <a:t>relations</a:t>
            </a:r>
            <a:r>
              <a:rPr lang="hr-HR" sz="1800" dirty="0">
                <a:solidFill>
                  <a:schemeClr val="dk1"/>
                </a:solidFill>
                <a:latin typeface="Arial" panose="020B0604020202020204" pitchFamily="34" charset="0"/>
                <a:ea typeface="Times New Roman"/>
                <a:cs typeface="Arial" panose="020B0604020202020204" pitchFamily="34" charset="0"/>
              </a:rPr>
              <a:t>, </a:t>
            </a:r>
            <a:r>
              <a:rPr lang="en-GB" sz="1800" dirty="0">
                <a:solidFill>
                  <a:schemeClr val="dk1"/>
                </a:solidFill>
                <a:latin typeface="Arial" panose="020B0604020202020204" pitchFamily="34" charset="0"/>
                <a:ea typeface="Times New Roman"/>
                <a:cs typeface="Arial" panose="020B0604020202020204" pitchFamily="34" charset="0"/>
              </a:rPr>
              <a:t>stability</a:t>
            </a:r>
            <a:r>
              <a:rPr lang="hr-HR" sz="1800" dirty="0">
                <a:solidFill>
                  <a:schemeClr val="dk1"/>
                </a:solidFill>
                <a:latin typeface="Arial" panose="020B0604020202020204" pitchFamily="34" charset="0"/>
                <a:ea typeface="Times New Roman"/>
                <a:cs typeface="Arial" panose="020B0604020202020204" pitchFamily="34" charset="0"/>
              </a:rPr>
              <a:t> and peace are </a:t>
            </a:r>
            <a:r>
              <a:rPr lang="hr-HR" sz="1800" dirty="0" smtClean="0">
                <a:solidFill>
                  <a:schemeClr val="dk1"/>
                </a:solidFill>
                <a:latin typeface="Arial" panose="020B0604020202020204" pitchFamily="34" charset="0"/>
                <a:ea typeface="Times New Roman"/>
                <a:cs typeface="Arial" panose="020B0604020202020204" pitchFamily="34" charset="0"/>
              </a:rPr>
              <a:t>secured</a:t>
            </a:r>
            <a:endParaRPr lang="en-US" sz="1800" dirty="0">
              <a:solidFill>
                <a:schemeClr val="dk1"/>
              </a:solidFill>
              <a:latin typeface="Arial" panose="020B0604020202020204" pitchFamily="34" charset="0"/>
              <a:ea typeface="Times New Roman"/>
              <a:cs typeface="Arial" panose="020B0604020202020204" pitchFamily="34" charset="0"/>
              <a:sym typeface="Times New Roman"/>
            </a:endParaRPr>
          </a:p>
          <a:p>
            <a:pPr marL="182880" indent="-182880">
              <a:spcAft>
                <a:spcPts val="300"/>
              </a:spcAft>
              <a:buClr>
                <a:schemeClr val="dk1"/>
              </a:buClr>
              <a:buSzPts val="1800"/>
              <a:buFont typeface="Arial" panose="020B0604020202020204" pitchFamily="34" charset="0"/>
              <a:buChar char="•"/>
            </a:pPr>
            <a:endParaRPr lang="en-US" sz="1800" dirty="0">
              <a:solidFill>
                <a:schemeClr val="dk1"/>
              </a:solidFill>
              <a:latin typeface="Arial" panose="020B0604020202020204" pitchFamily="34" charset="0"/>
              <a:ea typeface="Times New Roman"/>
              <a:cs typeface="Arial" panose="020B0604020202020204" pitchFamily="34" charset="0"/>
              <a:sym typeface="Times New Roman"/>
            </a:endParaRPr>
          </a:p>
          <a:p>
            <a:pPr marL="182880" indent="-182880">
              <a:spcAft>
                <a:spcPts val="300"/>
              </a:spcAft>
              <a:buClr>
                <a:schemeClr val="dk1"/>
              </a:buClr>
              <a:buSzPts val="1800"/>
              <a:buFont typeface="Arial" panose="020B0604020202020204" pitchFamily="34" charset="0"/>
              <a:buChar char="•"/>
            </a:pPr>
            <a:endParaRPr lang="hr-HR" sz="1800" dirty="0">
              <a:solidFill>
                <a:schemeClr val="dk1"/>
              </a:solidFill>
              <a:latin typeface="Arial" panose="020B0604020202020204" pitchFamily="34" charset="0"/>
              <a:ea typeface="Times New Roman"/>
              <a:cs typeface="Arial" panose="020B0604020202020204" pitchFamily="34" charset="0"/>
              <a:sym typeface="Times New Roman"/>
            </a:endParaRPr>
          </a:p>
          <a:p>
            <a:pPr marL="182880" indent="-182880">
              <a:spcAft>
                <a:spcPts val="300"/>
              </a:spcAft>
              <a:buClr>
                <a:schemeClr val="dk1"/>
              </a:buClr>
              <a:buSzPts val="1800"/>
              <a:buFont typeface="Arial" panose="020B0604020202020204" pitchFamily="34" charset="0"/>
              <a:buChar char="•"/>
            </a:pPr>
            <a:endParaRPr sz="1800" dirty="0">
              <a:solidFill>
                <a:schemeClr val="dk1"/>
              </a:solidFill>
              <a:latin typeface="Arial" panose="020B0604020202020204" pitchFamily="34" charset="0"/>
              <a:ea typeface="Times New Roman"/>
              <a:cs typeface="Arial" panose="020B0604020202020204" pitchFamily="34" charset="0"/>
              <a:sym typeface="Times New Roman"/>
            </a:endParaRPr>
          </a:p>
        </p:txBody>
      </p:sp>
      <p:sp>
        <p:nvSpPr>
          <p:cNvPr id="11" name="Google Shape;137;p28"/>
          <p:cNvSpPr/>
          <p:nvPr/>
        </p:nvSpPr>
        <p:spPr>
          <a:xfrm>
            <a:off x="354842" y="881049"/>
            <a:ext cx="8605591" cy="685800"/>
          </a:xfrm>
          <a:prstGeom prst="round2SameRect">
            <a:avLst>
              <a:gd name="adj1" fmla="val 16667"/>
              <a:gd name="adj2" fmla="val 0"/>
            </a:avLst>
          </a:prstGeom>
          <a:solidFill>
            <a:srgbClr val="A2C4C9">
              <a:alpha val="53000"/>
            </a:srgbClr>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lvl="0" algn="ctr">
              <a:buSzPts val="1100"/>
            </a:pPr>
            <a:r>
              <a:rPr lang="hr-HR" sz="2200" b="1" dirty="0" smtClean="0">
                <a:latin typeface="Arial" panose="020B0604020202020204" pitchFamily="34" charset="0"/>
                <a:ea typeface="Times New Roman"/>
                <a:cs typeface="Arial" panose="020B0604020202020204" pitchFamily="34" charset="0"/>
                <a:sym typeface="Times New Roman"/>
              </a:rPr>
              <a:t>Political Benefits</a:t>
            </a:r>
            <a:endParaRPr sz="2200" b="1" dirty="0"/>
          </a:p>
        </p:txBody>
      </p:sp>
      <p:pic>
        <p:nvPicPr>
          <p:cNvPr id="12" name="Google Shape;148;p2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54842" y="1685898"/>
            <a:ext cx="4268916" cy="2982592"/>
          </a:xfrm>
          <a:prstGeom prst="rect">
            <a:avLst/>
          </a:prstGeom>
          <a:noFill/>
          <a:ln>
            <a:noFill/>
          </a:ln>
        </p:spPr>
      </p:pic>
      <p:sp>
        <p:nvSpPr>
          <p:cNvPr id="9" name="Google Shape;138;p28"/>
          <p:cNvSpPr/>
          <p:nvPr/>
        </p:nvSpPr>
        <p:spPr>
          <a:xfrm>
            <a:off x="4761781" y="3868091"/>
            <a:ext cx="4198651" cy="800399"/>
          </a:xfrm>
          <a:prstGeom prst="rect">
            <a:avLst/>
          </a:prstGeom>
          <a:solidFill>
            <a:srgbClr val="A2C4C9">
              <a:alpha val="62680"/>
            </a:srgbClr>
          </a:solidFill>
          <a:ln w="28575" cap="flat" cmpd="sng">
            <a:solidFill>
              <a:srgbClr val="A2C4C9"/>
            </a:solidFill>
            <a:prstDash val="solid"/>
            <a:round/>
            <a:headEnd type="none" w="sm" len="sm"/>
            <a:tailEnd type="none" w="sm" len="sm"/>
          </a:ln>
        </p:spPr>
        <p:txBody>
          <a:bodyPr spcFirstLastPara="1" wrap="square" lIns="91425" tIns="91425" rIns="91425" bIns="91425" anchor="t" anchorCtr="0">
            <a:noAutofit/>
          </a:bodyPr>
          <a:lstStyle/>
          <a:p>
            <a:pPr marL="114300">
              <a:lnSpc>
                <a:spcPct val="115000"/>
              </a:lnSpc>
              <a:buClr>
                <a:schemeClr val="dk1"/>
              </a:buClr>
              <a:buSzPts val="1800"/>
            </a:pPr>
            <a:r>
              <a:rPr lang="hr-HR" sz="1600" i="1" dirty="0">
                <a:solidFill>
                  <a:schemeClr val="dk1"/>
                </a:solidFill>
                <a:latin typeface="Arial" panose="020B0604020202020204" pitchFamily="34" charset="0"/>
                <a:ea typeface="Times New Roman"/>
                <a:cs typeface="Arial" panose="020B0604020202020204" pitchFamily="34" charset="0"/>
                <a:sym typeface="Times New Roman"/>
              </a:rPr>
              <a:t>Best Practice Guidelines: </a:t>
            </a:r>
          </a:p>
          <a:p>
            <a:pPr marL="114300">
              <a:lnSpc>
                <a:spcPct val="115000"/>
              </a:lnSpc>
              <a:buClr>
                <a:schemeClr val="dk1"/>
              </a:buClr>
              <a:buSzPts val="1800"/>
            </a:pPr>
            <a:r>
              <a:rPr lang="hr-HR" sz="1600" i="1" dirty="0">
                <a:solidFill>
                  <a:schemeClr val="dk1"/>
                </a:solidFill>
                <a:latin typeface="Arial" panose="020B0604020202020204" pitchFamily="34" charset="0"/>
                <a:ea typeface="Times New Roman"/>
                <a:cs typeface="Arial" panose="020B0604020202020204" pitchFamily="34" charset="0"/>
                <a:sym typeface="Times New Roman"/>
              </a:rPr>
              <a:t>Boxes 11, 12 </a:t>
            </a:r>
          </a:p>
          <a:p>
            <a:pPr marL="114300">
              <a:lnSpc>
                <a:spcPct val="115000"/>
              </a:lnSpc>
              <a:buClr>
                <a:schemeClr val="dk1"/>
              </a:buClr>
              <a:buSzPts val="1800"/>
            </a:pPr>
            <a:endParaRPr sz="1600" i="1" dirty="0">
              <a:solidFill>
                <a:schemeClr val="dk1"/>
              </a:solidFill>
              <a:latin typeface="Arial" panose="020B0604020202020204" pitchFamily="34" charset="0"/>
              <a:ea typeface="Times New Roman"/>
              <a:cs typeface="Arial" panose="020B0604020202020204" pitchFamily="34" charset="0"/>
              <a:sym typeface="Times New Roman"/>
            </a:endParaRPr>
          </a:p>
        </p:txBody>
      </p:sp>
      <p:sp>
        <p:nvSpPr>
          <p:cNvPr id="2" name="Title 1"/>
          <p:cNvSpPr>
            <a:spLocks noGrp="1"/>
          </p:cNvSpPr>
          <p:nvPr>
            <p:ph type="title"/>
          </p:nvPr>
        </p:nvSpPr>
        <p:spPr/>
        <p:txBody>
          <a:bodyPr/>
          <a:lstStyle/>
          <a:p>
            <a:r>
              <a:rPr lang="en-GB" smtClean="0"/>
              <a:t>Importance and Benefits </a:t>
            </a:r>
            <a:endParaRPr lang="en-GB" dirty="0"/>
          </a:p>
        </p:txBody>
      </p:sp>
    </p:spTree>
    <p:extLst>
      <p:ext uri="{BB962C8B-B14F-4D97-AF65-F5344CB8AC3E}">
        <p14:creationId xmlns:p14="http://schemas.microsoft.com/office/powerpoint/2010/main" val="3198017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7738"/>
            <a:ext cx="9143999" cy="6098976"/>
          </a:xfrm>
          <a:prstGeom prst="rect">
            <a:avLst/>
          </a:prstGeom>
        </p:spPr>
      </p:pic>
      <p:sp>
        <p:nvSpPr>
          <p:cNvPr id="4" name="Title 3"/>
          <p:cNvSpPr>
            <a:spLocks noGrp="1"/>
          </p:cNvSpPr>
          <p:nvPr>
            <p:ph type="title"/>
          </p:nvPr>
        </p:nvSpPr>
        <p:spPr>
          <a:xfrm>
            <a:off x="1097280" y="126712"/>
            <a:ext cx="8046720" cy="461665"/>
          </a:xfrm>
        </p:spPr>
        <p:txBody>
          <a:bodyPr/>
          <a:lstStyle/>
          <a:p>
            <a:r>
              <a:rPr lang="en-GB" sz="2400" dirty="0" smtClean="0"/>
              <a:t>Challenges in Transboundary Conservation</a:t>
            </a:r>
            <a:endParaRPr lang="en-GB" sz="2400" dirty="0"/>
          </a:p>
        </p:txBody>
      </p:sp>
      <p:sp>
        <p:nvSpPr>
          <p:cNvPr id="8" name="Text Placeholder 7"/>
          <p:cNvSpPr>
            <a:spLocks noGrp="1"/>
          </p:cNvSpPr>
          <p:nvPr>
            <p:ph type="body" sz="quarter" idx="10"/>
          </p:nvPr>
        </p:nvSpPr>
        <p:spPr>
          <a:xfrm>
            <a:off x="329598" y="1278072"/>
            <a:ext cx="8602922" cy="3768725"/>
          </a:xfrm>
        </p:spPr>
        <p:txBody>
          <a:bodyPr/>
          <a:lstStyle/>
          <a:p>
            <a:pPr lvl="0"/>
            <a:r>
              <a:rPr lang="en-US" dirty="0" smtClean="0">
                <a:sym typeface="Times New Roman"/>
              </a:rPr>
              <a:t>What are the challenges in transboundary conservation?</a:t>
            </a:r>
          </a:p>
          <a:p>
            <a:pPr lvl="1"/>
            <a:r>
              <a:rPr lang="en-US" dirty="0" smtClean="0"/>
              <a:t>…</a:t>
            </a:r>
            <a:endParaRPr lang="en-GB" dirty="0"/>
          </a:p>
        </p:txBody>
      </p:sp>
      <p:pic>
        <p:nvPicPr>
          <p:cNvPr id="9" name="Google Shape;128;p27"/>
          <p:cNvPicPr preferRelativeResize="0"/>
          <p:nvPr/>
        </p:nvPicPr>
        <p:blipFill>
          <a:blip r:embed="rId4">
            <a:extLst>
              <a:ext uri="{28A0092B-C50C-407E-A947-70E740481C1C}">
                <a14:useLocalDpi xmlns:a14="http://schemas.microsoft.com/office/drawing/2010/main" val="0"/>
              </a:ext>
            </a:extLst>
          </a:blip>
          <a:stretch>
            <a:fillRect/>
          </a:stretch>
        </p:blipFill>
        <p:spPr>
          <a:xfrm>
            <a:off x="76200" y="77391"/>
            <a:ext cx="714375" cy="683418"/>
          </a:xfrm>
          <a:prstGeom prst="rect">
            <a:avLst/>
          </a:prstGeom>
          <a:noFill/>
          <a:ln>
            <a:noFill/>
          </a:ln>
        </p:spPr>
      </p:pic>
    </p:spTree>
    <p:extLst>
      <p:ext uri="{BB962C8B-B14F-4D97-AF65-F5344CB8AC3E}">
        <p14:creationId xmlns:p14="http://schemas.microsoft.com/office/powerpoint/2010/main" val="878347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35"/>
        <p:cNvGrpSpPr/>
        <p:nvPr/>
      </p:nvGrpSpPr>
      <p:grpSpPr>
        <a:xfrm>
          <a:off x="0" y="0"/>
          <a:ext cx="0" cy="0"/>
          <a:chOff x="0" y="0"/>
          <a:chExt cx="0" cy="0"/>
        </a:xfrm>
      </p:grpSpPr>
      <p:sp>
        <p:nvSpPr>
          <p:cNvPr id="8" name="Google Shape;138;p28"/>
          <p:cNvSpPr/>
          <p:nvPr/>
        </p:nvSpPr>
        <p:spPr>
          <a:xfrm>
            <a:off x="344441" y="859806"/>
            <a:ext cx="4905194" cy="4218379"/>
          </a:xfrm>
          <a:prstGeom prst="rect">
            <a:avLst/>
          </a:prstGeom>
          <a:solidFill>
            <a:srgbClr val="A2C4C9">
              <a:alpha val="62680"/>
            </a:srgbClr>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182880" indent="-182880">
              <a:spcAft>
                <a:spcPts val="300"/>
              </a:spcAft>
              <a:buClr>
                <a:schemeClr val="dk1"/>
              </a:buClr>
              <a:buSzPts val="1800"/>
              <a:buFont typeface="Arial" panose="020B0604020202020204" pitchFamily="34" charset="0"/>
              <a:buChar char="•"/>
            </a:pPr>
            <a:r>
              <a:rPr lang="hr-HR" sz="1800" dirty="0">
                <a:solidFill>
                  <a:schemeClr val="dk1"/>
                </a:solidFill>
                <a:latin typeface="Arial" panose="020B0604020202020204" pitchFamily="34" charset="0"/>
                <a:ea typeface="Times New Roman"/>
                <a:cs typeface="Arial" panose="020B0604020202020204" pitchFamily="34" charset="0"/>
              </a:rPr>
              <a:t>Different languages</a:t>
            </a:r>
          </a:p>
          <a:p>
            <a:pPr marL="182880" indent="-182880">
              <a:spcAft>
                <a:spcPts val="300"/>
              </a:spcAft>
              <a:buClr>
                <a:schemeClr val="dk1"/>
              </a:buClr>
              <a:buSzPts val="1800"/>
              <a:buFont typeface="Arial" panose="020B0604020202020204" pitchFamily="34" charset="0"/>
              <a:buChar char="•"/>
            </a:pPr>
            <a:r>
              <a:rPr lang="hr-HR" sz="1800" dirty="0">
                <a:solidFill>
                  <a:schemeClr val="dk1"/>
                </a:solidFill>
                <a:latin typeface="Arial" panose="020B0604020202020204" pitchFamily="34" charset="0"/>
                <a:ea typeface="Times New Roman"/>
                <a:cs typeface="Arial" panose="020B0604020202020204" pitchFamily="34" charset="0"/>
              </a:rPr>
              <a:t>Cultural differences</a:t>
            </a:r>
          </a:p>
          <a:p>
            <a:pPr marL="182880" indent="-182880">
              <a:spcAft>
                <a:spcPts val="300"/>
              </a:spcAft>
              <a:buClr>
                <a:schemeClr val="dk1"/>
              </a:buClr>
              <a:buSzPts val="1800"/>
              <a:buFont typeface="Arial" panose="020B0604020202020204" pitchFamily="34" charset="0"/>
              <a:buChar char="•"/>
            </a:pPr>
            <a:r>
              <a:rPr lang="en-GB" sz="1800" dirty="0">
                <a:solidFill>
                  <a:schemeClr val="dk1"/>
                </a:solidFill>
                <a:latin typeface="Arial" panose="020B0604020202020204" pitchFamily="34" charset="0"/>
                <a:ea typeface="Times New Roman"/>
                <a:cs typeface="Arial" panose="020B0604020202020204" pitchFamily="34" charset="0"/>
              </a:rPr>
              <a:t>Politic</a:t>
            </a:r>
            <a:r>
              <a:rPr lang="hr-HR" sz="1800" dirty="0">
                <a:solidFill>
                  <a:schemeClr val="dk1"/>
                </a:solidFill>
                <a:latin typeface="Arial" panose="020B0604020202020204" pitchFamily="34" charset="0"/>
                <a:ea typeface="Times New Roman"/>
                <a:cs typeface="Arial" panose="020B0604020202020204" pitchFamily="34" charset="0"/>
              </a:rPr>
              <a:t>al indifference</a:t>
            </a:r>
          </a:p>
          <a:p>
            <a:pPr marL="182880" indent="-182880">
              <a:spcAft>
                <a:spcPts val="300"/>
              </a:spcAft>
              <a:buClr>
                <a:schemeClr val="dk1"/>
              </a:buClr>
              <a:buSzPts val="1800"/>
              <a:buFont typeface="Arial" panose="020B0604020202020204" pitchFamily="34" charset="0"/>
              <a:buChar char="•"/>
            </a:pPr>
            <a:r>
              <a:rPr lang="hr-HR" sz="1800" dirty="0">
                <a:solidFill>
                  <a:schemeClr val="dk1"/>
                </a:solidFill>
                <a:latin typeface="Arial" panose="020B0604020202020204" pitchFamily="34" charset="0"/>
                <a:ea typeface="Times New Roman"/>
                <a:cs typeface="Arial" panose="020B0604020202020204" pitchFamily="34" charset="0"/>
              </a:rPr>
              <a:t>Differences in l</a:t>
            </a:r>
            <a:r>
              <a:rPr lang="en-GB" sz="1800" dirty="0">
                <a:solidFill>
                  <a:schemeClr val="dk1"/>
                </a:solidFill>
                <a:latin typeface="Arial" panose="020B0604020202020204" pitchFamily="34" charset="0"/>
                <a:ea typeface="Times New Roman"/>
                <a:cs typeface="Arial" panose="020B0604020202020204" pitchFamily="34" charset="0"/>
              </a:rPr>
              <a:t>aw</a:t>
            </a:r>
            <a:endParaRPr lang="hr-HR" sz="1800" dirty="0">
              <a:solidFill>
                <a:schemeClr val="dk1"/>
              </a:solidFill>
              <a:latin typeface="Arial" panose="020B0604020202020204" pitchFamily="34" charset="0"/>
              <a:ea typeface="Times New Roman"/>
              <a:cs typeface="Arial" panose="020B0604020202020204" pitchFamily="34" charset="0"/>
            </a:endParaRPr>
          </a:p>
          <a:p>
            <a:pPr marL="182880" indent="-182880">
              <a:spcAft>
                <a:spcPts val="300"/>
              </a:spcAft>
              <a:buClr>
                <a:schemeClr val="dk1"/>
              </a:buClr>
              <a:buSzPts val="1800"/>
              <a:buFont typeface="Arial" panose="020B0604020202020204" pitchFamily="34" charset="0"/>
              <a:buChar char="•"/>
            </a:pPr>
            <a:r>
              <a:rPr lang="hr-HR" sz="1800" dirty="0">
                <a:solidFill>
                  <a:schemeClr val="dk1"/>
                </a:solidFill>
                <a:latin typeface="Arial" panose="020B0604020202020204" pitchFamily="34" charset="0"/>
                <a:ea typeface="Times New Roman"/>
                <a:cs typeface="Arial" panose="020B0604020202020204" pitchFamily="34" charset="0"/>
              </a:rPr>
              <a:t>Different level</a:t>
            </a:r>
            <a:r>
              <a:rPr lang="en-US" sz="1800" dirty="0">
                <a:solidFill>
                  <a:schemeClr val="dk1"/>
                </a:solidFill>
                <a:latin typeface="Arial" panose="020B0604020202020204" pitchFamily="34" charset="0"/>
                <a:ea typeface="Times New Roman"/>
                <a:cs typeface="Arial" panose="020B0604020202020204" pitchFamily="34" charset="0"/>
              </a:rPr>
              <a:t>s</a:t>
            </a:r>
            <a:r>
              <a:rPr lang="hr-HR" sz="1800" dirty="0">
                <a:solidFill>
                  <a:schemeClr val="dk1"/>
                </a:solidFill>
                <a:latin typeface="Arial" panose="020B0604020202020204" pitchFamily="34" charset="0"/>
                <a:ea typeface="Times New Roman"/>
                <a:cs typeface="Arial" panose="020B0604020202020204" pitchFamily="34" charset="0"/>
              </a:rPr>
              <a:t> of economic</a:t>
            </a:r>
            <a:r>
              <a:rPr lang="en-GB" sz="1800" dirty="0">
                <a:solidFill>
                  <a:schemeClr val="dk1"/>
                </a:solidFill>
                <a:latin typeface="Arial" panose="020B0604020202020204" pitchFamily="34" charset="0"/>
                <a:ea typeface="Times New Roman"/>
                <a:cs typeface="Arial" panose="020B0604020202020204" pitchFamily="34" charset="0"/>
              </a:rPr>
              <a:t> development</a:t>
            </a:r>
            <a:endParaRPr lang="hr-HR" sz="1800" dirty="0">
              <a:solidFill>
                <a:schemeClr val="dk1"/>
              </a:solidFill>
              <a:latin typeface="Arial" panose="020B0604020202020204" pitchFamily="34" charset="0"/>
              <a:ea typeface="Times New Roman"/>
              <a:cs typeface="Arial" panose="020B0604020202020204" pitchFamily="34" charset="0"/>
            </a:endParaRPr>
          </a:p>
          <a:p>
            <a:pPr marL="182880" indent="-182880">
              <a:spcAft>
                <a:spcPts val="300"/>
              </a:spcAft>
              <a:buClr>
                <a:schemeClr val="dk1"/>
              </a:buClr>
              <a:buSzPts val="1800"/>
              <a:buFont typeface="Arial" panose="020B0604020202020204" pitchFamily="34" charset="0"/>
              <a:buChar char="•"/>
            </a:pPr>
            <a:r>
              <a:rPr lang="hr-HR" sz="1800" dirty="0">
                <a:solidFill>
                  <a:schemeClr val="dk1"/>
                </a:solidFill>
                <a:latin typeface="Arial" panose="020B0604020202020204" pitchFamily="34" charset="0"/>
                <a:ea typeface="Times New Roman"/>
                <a:cs typeface="Arial" panose="020B0604020202020204" pitchFamily="34" charset="0"/>
              </a:rPr>
              <a:t>Unequal resources </a:t>
            </a:r>
            <a:r>
              <a:rPr lang="en-GB" sz="1800" dirty="0">
                <a:solidFill>
                  <a:schemeClr val="dk1"/>
                </a:solidFill>
                <a:latin typeface="Arial" panose="020B0604020202020204" pitchFamily="34" charset="0"/>
                <a:ea typeface="Times New Roman"/>
                <a:cs typeface="Arial" panose="020B0604020202020204" pitchFamily="34" charset="0"/>
              </a:rPr>
              <a:t>and capacity</a:t>
            </a:r>
            <a:endParaRPr lang="hr-HR" sz="1800" dirty="0">
              <a:solidFill>
                <a:schemeClr val="dk1"/>
              </a:solidFill>
              <a:latin typeface="Arial" panose="020B0604020202020204" pitchFamily="34" charset="0"/>
              <a:ea typeface="Times New Roman"/>
              <a:cs typeface="Arial" panose="020B0604020202020204" pitchFamily="34" charset="0"/>
            </a:endParaRPr>
          </a:p>
          <a:p>
            <a:pPr marL="182880" indent="-182880">
              <a:spcAft>
                <a:spcPts val="300"/>
              </a:spcAft>
              <a:buClr>
                <a:schemeClr val="dk1"/>
              </a:buClr>
              <a:buSzPts val="1800"/>
              <a:buFont typeface="Arial" panose="020B0604020202020204" pitchFamily="34" charset="0"/>
              <a:buChar char="•"/>
            </a:pPr>
            <a:r>
              <a:rPr lang="hr-HR" sz="1800" dirty="0">
                <a:solidFill>
                  <a:schemeClr val="dk1"/>
                </a:solidFill>
                <a:latin typeface="Arial" panose="020B0604020202020204" pitchFamily="34" charset="0"/>
                <a:ea typeface="Times New Roman"/>
                <a:cs typeface="Arial" panose="020B0604020202020204" pitchFamily="34" charset="0"/>
              </a:rPr>
              <a:t>Unequal professional </a:t>
            </a:r>
            <a:r>
              <a:rPr lang="en-GB" sz="1800" dirty="0">
                <a:solidFill>
                  <a:schemeClr val="dk1"/>
                </a:solidFill>
                <a:latin typeface="Arial" panose="020B0604020202020204" pitchFamily="34" charset="0"/>
                <a:ea typeface="Times New Roman"/>
                <a:cs typeface="Arial" panose="020B0604020202020204" pitchFamily="34" charset="0"/>
              </a:rPr>
              <a:t>standards</a:t>
            </a:r>
          </a:p>
          <a:p>
            <a:pPr marL="182880" indent="-182880">
              <a:spcAft>
                <a:spcPts val="300"/>
              </a:spcAft>
              <a:buClr>
                <a:schemeClr val="dk1"/>
              </a:buClr>
              <a:buSzPts val="1800"/>
              <a:buFont typeface="Arial" panose="020B0604020202020204" pitchFamily="34" charset="0"/>
              <a:buChar char="•"/>
            </a:pPr>
            <a:r>
              <a:rPr lang="hr-HR" sz="1800" dirty="0">
                <a:solidFill>
                  <a:schemeClr val="dk1"/>
                </a:solidFill>
                <a:latin typeface="Arial" panose="020B0604020202020204" pitchFamily="34" charset="0"/>
                <a:ea typeface="Times New Roman"/>
                <a:cs typeface="Arial" panose="020B0604020202020204" pitchFamily="34" charset="0"/>
              </a:rPr>
              <a:t>Undetermined vision </a:t>
            </a:r>
            <a:r>
              <a:rPr lang="en-US" sz="1800" dirty="0">
                <a:solidFill>
                  <a:schemeClr val="dk1"/>
                </a:solidFill>
                <a:latin typeface="Arial" panose="020B0604020202020204" pitchFamily="34" charset="0"/>
                <a:ea typeface="Times New Roman"/>
                <a:cs typeface="Arial" panose="020B0604020202020204" pitchFamily="34" charset="0"/>
              </a:rPr>
              <a:t>and </a:t>
            </a:r>
            <a:r>
              <a:rPr lang="hr-HR" sz="1800" dirty="0">
                <a:solidFill>
                  <a:schemeClr val="dk1"/>
                </a:solidFill>
                <a:latin typeface="Arial" panose="020B0604020202020204" pitchFamily="34" charset="0"/>
                <a:ea typeface="Times New Roman"/>
                <a:cs typeface="Arial" panose="020B0604020202020204" pitchFamily="34" charset="0"/>
              </a:rPr>
              <a:t>intangible goals</a:t>
            </a:r>
          </a:p>
          <a:p>
            <a:pPr marL="182880" indent="-182880">
              <a:spcAft>
                <a:spcPts val="300"/>
              </a:spcAft>
              <a:buClr>
                <a:schemeClr val="dk1"/>
              </a:buClr>
              <a:buSzPts val="1800"/>
              <a:buFont typeface="Arial" panose="020B0604020202020204" pitchFamily="34" charset="0"/>
              <a:buChar char="•"/>
            </a:pPr>
            <a:r>
              <a:rPr lang="hr-HR" sz="1800" dirty="0">
                <a:solidFill>
                  <a:schemeClr val="dk1"/>
                </a:solidFill>
                <a:latin typeface="Arial" panose="020B0604020202020204" pitchFamily="34" charset="0"/>
                <a:ea typeface="Times New Roman"/>
                <a:cs typeface="Arial" panose="020B0604020202020204" pitchFamily="34" charset="0"/>
              </a:rPr>
              <a:t>Poor communication </a:t>
            </a:r>
          </a:p>
          <a:p>
            <a:pPr marL="182880" indent="-182880">
              <a:spcAft>
                <a:spcPts val="300"/>
              </a:spcAft>
              <a:buClr>
                <a:schemeClr val="dk1"/>
              </a:buClr>
              <a:buSzPts val="1800"/>
              <a:buFont typeface="Arial" panose="020B0604020202020204" pitchFamily="34" charset="0"/>
              <a:buChar char="•"/>
            </a:pPr>
            <a:r>
              <a:rPr lang="hr-HR" sz="1800" dirty="0">
                <a:solidFill>
                  <a:schemeClr val="dk1"/>
                </a:solidFill>
                <a:latin typeface="Arial" panose="020B0604020202020204" pitchFamily="34" charset="0"/>
                <a:ea typeface="Times New Roman"/>
                <a:cs typeface="Arial" panose="020B0604020202020204" pitchFamily="34" charset="0"/>
              </a:rPr>
              <a:t>Lack of commitment</a:t>
            </a:r>
          </a:p>
          <a:p>
            <a:pPr marL="182880" indent="-182880">
              <a:spcAft>
                <a:spcPts val="300"/>
              </a:spcAft>
              <a:buClr>
                <a:schemeClr val="dk1"/>
              </a:buClr>
              <a:buSzPts val="1800"/>
              <a:buFont typeface="Arial" panose="020B0604020202020204" pitchFamily="34" charset="0"/>
              <a:buChar char="•"/>
            </a:pPr>
            <a:r>
              <a:rPr lang="hr-HR" sz="1800" dirty="0">
                <a:solidFill>
                  <a:schemeClr val="dk1"/>
                </a:solidFill>
                <a:latin typeface="Arial" panose="020B0604020202020204" pitchFamily="34" charset="0"/>
                <a:ea typeface="Times New Roman"/>
                <a:cs typeface="Arial" panose="020B0604020202020204" pitchFamily="34" charset="0"/>
              </a:rPr>
              <a:t>Lack of cooperative spirit</a:t>
            </a:r>
          </a:p>
          <a:p>
            <a:pPr marL="182880" indent="-182880">
              <a:spcAft>
                <a:spcPts val="300"/>
              </a:spcAft>
              <a:buClr>
                <a:schemeClr val="dk1"/>
              </a:buClr>
              <a:buSzPts val="1800"/>
              <a:buFont typeface="Arial" panose="020B0604020202020204" pitchFamily="34" charset="0"/>
              <a:buChar char="•"/>
            </a:pPr>
            <a:r>
              <a:rPr lang="en-GB" sz="1800" dirty="0">
                <a:solidFill>
                  <a:schemeClr val="dk1"/>
                </a:solidFill>
                <a:latin typeface="Arial" panose="020B0604020202020204" pitchFamily="34" charset="0"/>
                <a:ea typeface="Times New Roman"/>
                <a:cs typeface="Arial" panose="020B0604020202020204" pitchFamily="34" charset="0"/>
              </a:rPr>
              <a:t>Need</a:t>
            </a:r>
            <a:r>
              <a:rPr lang="hr-HR" sz="1800" dirty="0">
                <a:solidFill>
                  <a:schemeClr val="dk1"/>
                </a:solidFill>
                <a:latin typeface="Arial" panose="020B0604020202020204" pitchFamily="34" charset="0"/>
                <a:ea typeface="Times New Roman"/>
                <a:cs typeface="Arial" panose="020B0604020202020204" pitchFamily="34" charset="0"/>
              </a:rPr>
              <a:t> for</a:t>
            </a:r>
            <a:r>
              <a:rPr lang="en-GB" sz="1800" dirty="0">
                <a:solidFill>
                  <a:schemeClr val="dk1"/>
                </a:solidFill>
                <a:latin typeface="Arial" panose="020B0604020202020204" pitchFamily="34" charset="0"/>
                <a:ea typeface="Times New Roman"/>
                <a:cs typeface="Arial" panose="020B0604020202020204" pitchFamily="34" charset="0"/>
              </a:rPr>
              <a:t> </a:t>
            </a:r>
            <a:r>
              <a:rPr lang="hr-HR" sz="1800" dirty="0">
                <a:solidFill>
                  <a:schemeClr val="dk1"/>
                </a:solidFill>
                <a:latin typeface="Arial" panose="020B0604020202020204" pitchFamily="34" charset="0"/>
                <a:ea typeface="Times New Roman"/>
                <a:cs typeface="Arial" panose="020B0604020202020204" pitchFamily="34" charset="0"/>
              </a:rPr>
              <a:t>increased</a:t>
            </a:r>
            <a:r>
              <a:rPr lang="en-GB" sz="1800" dirty="0">
                <a:solidFill>
                  <a:schemeClr val="dk1"/>
                </a:solidFill>
                <a:latin typeface="Arial" panose="020B0604020202020204" pitchFamily="34" charset="0"/>
                <a:ea typeface="Times New Roman"/>
                <a:cs typeface="Arial" panose="020B0604020202020204" pitchFamily="34" charset="0"/>
              </a:rPr>
              <a:t> coordination</a:t>
            </a:r>
            <a:endParaRPr lang="hr-HR" sz="1800" dirty="0">
              <a:solidFill>
                <a:schemeClr val="dk1"/>
              </a:solidFill>
              <a:latin typeface="Arial" panose="020B0604020202020204" pitchFamily="34" charset="0"/>
              <a:ea typeface="Times New Roman"/>
              <a:cs typeface="Arial" panose="020B0604020202020204" pitchFamily="34" charset="0"/>
            </a:endParaRPr>
          </a:p>
          <a:p>
            <a:pPr marL="182880" indent="-182880">
              <a:spcAft>
                <a:spcPts val="300"/>
              </a:spcAft>
              <a:buClr>
                <a:schemeClr val="dk1"/>
              </a:buClr>
              <a:buSzPts val="1800"/>
              <a:buFont typeface="Arial" panose="020B0604020202020204" pitchFamily="34" charset="0"/>
              <a:buChar char="•"/>
            </a:pPr>
            <a:r>
              <a:rPr lang="en-GB" sz="1800" dirty="0">
                <a:solidFill>
                  <a:schemeClr val="dk1"/>
                </a:solidFill>
                <a:latin typeface="Arial" panose="020B0604020202020204" pitchFamily="34" charset="0"/>
                <a:ea typeface="Times New Roman"/>
                <a:cs typeface="Arial" panose="020B0604020202020204" pitchFamily="34" charset="0"/>
              </a:rPr>
              <a:t>Inaccessible terrain</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4830" y="859806"/>
            <a:ext cx="2998416" cy="1997694"/>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4830" y="2947307"/>
            <a:ext cx="2998415" cy="2130878"/>
          </a:xfrm>
          <a:prstGeom prst="rect">
            <a:avLst/>
          </a:prstGeom>
        </p:spPr>
      </p:pic>
      <p:sp>
        <p:nvSpPr>
          <p:cNvPr id="4" name="Title 3"/>
          <p:cNvSpPr>
            <a:spLocks noGrp="1"/>
          </p:cNvSpPr>
          <p:nvPr>
            <p:ph type="title"/>
          </p:nvPr>
        </p:nvSpPr>
        <p:spPr/>
        <p:txBody>
          <a:bodyPr/>
          <a:lstStyle/>
          <a:p>
            <a:r>
              <a:rPr lang="en-GB" dirty="0" smtClean="0"/>
              <a:t>Challenges in Transboundary Conservation</a:t>
            </a:r>
            <a:endParaRPr lang="en-GB" dirty="0"/>
          </a:p>
        </p:txBody>
      </p:sp>
    </p:spTree>
    <p:extLst>
      <p:ext uri="{BB962C8B-B14F-4D97-AF65-F5344CB8AC3E}">
        <p14:creationId xmlns:p14="http://schemas.microsoft.com/office/powerpoint/2010/main" val="2695601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35"/>
        <p:cNvGrpSpPr/>
        <p:nvPr/>
      </p:nvGrpSpPr>
      <p:grpSpPr>
        <a:xfrm>
          <a:off x="0" y="0"/>
          <a:ext cx="0" cy="0"/>
          <a:chOff x="0" y="0"/>
          <a:chExt cx="0" cy="0"/>
        </a:xfrm>
      </p:grpSpPr>
      <p:sp>
        <p:nvSpPr>
          <p:cNvPr id="8" name="Google Shape;156;p30"/>
          <p:cNvSpPr/>
          <p:nvPr/>
        </p:nvSpPr>
        <p:spPr>
          <a:xfrm>
            <a:off x="153523" y="1607794"/>
            <a:ext cx="6008125" cy="3448800"/>
          </a:xfrm>
          <a:prstGeom prst="rect">
            <a:avLst/>
          </a:prstGeom>
          <a:solidFill>
            <a:srgbClr val="A2C4C9">
              <a:alpha val="81910"/>
            </a:srgbClr>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lvl="0" indent="-274320" rtl="0">
              <a:lnSpc>
                <a:spcPct val="115000"/>
              </a:lnSpc>
              <a:spcBef>
                <a:spcPts val="0"/>
              </a:spcBef>
              <a:spcAft>
                <a:spcPts val="0"/>
              </a:spcAft>
              <a:buClr>
                <a:schemeClr val="dk1"/>
              </a:buClr>
              <a:buSzPts val="1800"/>
              <a:buFont typeface="Times New Roman"/>
              <a:buChar char="●"/>
            </a:pPr>
            <a:r>
              <a:rPr lang="en" sz="1800" b="1" dirty="0" smtClean="0">
                <a:solidFill>
                  <a:schemeClr val="dk1"/>
                </a:solidFill>
                <a:latin typeface="Arial" panose="020B0604020202020204" pitchFamily="34" charset="0"/>
                <a:ea typeface="Times New Roman"/>
                <a:cs typeface="Arial" panose="020B0604020202020204" pitchFamily="34" charset="0"/>
                <a:sym typeface="Times New Roman"/>
              </a:rPr>
              <a:t>Ramsar Convention</a:t>
            </a:r>
            <a:endParaRPr lang="en-GB" sz="1800" b="1"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1" indent="-274320">
              <a:lnSpc>
                <a:spcPct val="115000"/>
              </a:lnSpc>
              <a:buClr>
                <a:schemeClr val="dk1"/>
              </a:buClr>
              <a:buSzPts val="1800"/>
              <a:buFont typeface="Times New Roman"/>
              <a:buChar char="○"/>
            </a:pPr>
            <a:r>
              <a:rPr lang="en-US" sz="1600" dirty="0" smtClean="0">
                <a:solidFill>
                  <a:schemeClr val="dk1"/>
                </a:solidFill>
                <a:latin typeface="Arial" panose="020B0604020202020204" pitchFamily="34" charset="0"/>
                <a:ea typeface="Times New Roman"/>
                <a:cs typeface="Arial" panose="020B0604020202020204" pitchFamily="34" charset="0"/>
                <a:sym typeface="Times New Roman"/>
              </a:rPr>
              <a:t>Consultation regarding transboundary wetlands</a:t>
            </a:r>
          </a:p>
          <a:p>
            <a:pPr marL="457200" lvl="1" indent="-274320">
              <a:lnSpc>
                <a:spcPct val="115000"/>
              </a:lnSpc>
              <a:buClr>
                <a:schemeClr val="dk1"/>
              </a:buClr>
              <a:buSzPts val="1800"/>
              <a:buFont typeface="Times New Roman"/>
              <a:buChar char="○"/>
            </a:pPr>
            <a:r>
              <a:rPr lang="en-US" sz="1600" dirty="0" smtClean="0">
                <a:solidFill>
                  <a:schemeClr val="dk1"/>
                </a:solidFill>
                <a:latin typeface="Arial" panose="020B0604020202020204" pitchFamily="34" charset="0"/>
                <a:ea typeface="Times New Roman"/>
                <a:cs typeface="Arial" panose="020B0604020202020204" pitchFamily="34" charset="0"/>
                <a:sym typeface="Times New Roman"/>
              </a:rPr>
              <a:t>Guidelines for international cooperation</a:t>
            </a:r>
            <a:r>
              <a:rPr lang="hr-HR" sz="1600" dirty="0" smtClean="0">
                <a:solidFill>
                  <a:schemeClr val="dk1"/>
                </a:solidFill>
                <a:latin typeface="Arial" panose="020B0604020202020204" pitchFamily="34" charset="0"/>
                <a:ea typeface="Times New Roman"/>
                <a:cs typeface="Arial" panose="020B0604020202020204" pitchFamily="34" charset="0"/>
                <a:sym typeface="Times New Roman"/>
              </a:rPr>
              <a:t> on transboundary wetlands</a:t>
            </a:r>
          </a:p>
          <a:p>
            <a:pPr marL="457200" lvl="1" indent="-274320">
              <a:lnSpc>
                <a:spcPct val="115000"/>
              </a:lnSpc>
              <a:buClr>
                <a:schemeClr val="dk1"/>
              </a:buClr>
              <a:buSzPts val="1800"/>
              <a:buFont typeface="Times New Roman"/>
              <a:buChar char="○"/>
            </a:pPr>
            <a:r>
              <a:rPr lang="hr-HR" sz="1600" dirty="0" smtClean="0">
                <a:solidFill>
                  <a:schemeClr val="dk1"/>
                </a:solidFill>
                <a:latin typeface="Arial" panose="020B0604020202020204" pitchFamily="34" charset="0"/>
                <a:ea typeface="Times New Roman"/>
                <a:cs typeface="Arial" panose="020B0604020202020204" pitchFamily="34" charset="0"/>
                <a:sym typeface="Times New Roman"/>
              </a:rPr>
              <a:t>Integrated River Basin Management approach</a:t>
            </a:r>
            <a:endParaRPr lang="en-US" sz="1600" dirty="0" smtClean="0">
              <a:solidFill>
                <a:schemeClr val="dk1"/>
              </a:solidFill>
              <a:latin typeface="Arial" panose="020B0604020202020204" pitchFamily="34" charset="0"/>
              <a:ea typeface="Times New Roman"/>
              <a:cs typeface="Arial" panose="020B0604020202020204" pitchFamily="34" charset="0"/>
              <a:sym typeface="Times New Roman"/>
            </a:endParaRPr>
          </a:p>
          <a:p>
            <a:pPr indent="-274320">
              <a:lnSpc>
                <a:spcPct val="115000"/>
              </a:lnSpc>
              <a:buClr>
                <a:schemeClr val="dk1"/>
              </a:buClr>
              <a:buSzPts val="1800"/>
              <a:buFont typeface="Times New Roman"/>
              <a:buChar char="●"/>
            </a:pPr>
            <a:r>
              <a:rPr lang="hr-HR" sz="1800" b="1" dirty="0" smtClean="0">
                <a:solidFill>
                  <a:schemeClr val="dk1"/>
                </a:solidFill>
                <a:latin typeface="Arial" panose="020B0604020202020204" pitchFamily="34" charset="0"/>
                <a:ea typeface="Times New Roman"/>
                <a:cs typeface="Arial" panose="020B0604020202020204" pitchFamily="34" charset="0"/>
                <a:sym typeface="Times New Roman"/>
              </a:rPr>
              <a:t>UNESCO </a:t>
            </a:r>
            <a:r>
              <a:rPr lang="en-US" sz="1800" b="1" dirty="0" smtClean="0">
                <a:solidFill>
                  <a:schemeClr val="dk1"/>
                </a:solidFill>
                <a:latin typeface="Arial" panose="020B0604020202020204" pitchFamily="34" charset="0"/>
                <a:ea typeface="Times New Roman"/>
                <a:cs typeface="Arial" panose="020B0604020202020204" pitchFamily="34" charset="0"/>
                <a:sym typeface="Times New Roman"/>
              </a:rPr>
              <a:t>World </a:t>
            </a:r>
            <a:r>
              <a:rPr lang="en-US" sz="1800" b="1" dirty="0">
                <a:solidFill>
                  <a:schemeClr val="dk1"/>
                </a:solidFill>
                <a:latin typeface="Arial" panose="020B0604020202020204" pitchFamily="34" charset="0"/>
                <a:ea typeface="Times New Roman"/>
                <a:cs typeface="Arial" panose="020B0604020202020204" pitchFamily="34" charset="0"/>
                <a:sym typeface="Times New Roman"/>
              </a:rPr>
              <a:t>Heritage Convention</a:t>
            </a:r>
          </a:p>
          <a:p>
            <a:pPr marL="457200" lvl="1" indent="-274320">
              <a:lnSpc>
                <a:spcPct val="115000"/>
              </a:lnSpc>
              <a:buClr>
                <a:schemeClr val="dk1"/>
              </a:buClr>
              <a:buSzPts val="1800"/>
              <a:buFont typeface="Times New Roman"/>
              <a:buChar char="○"/>
            </a:pPr>
            <a:r>
              <a:rPr lang="en-US" sz="1600" dirty="0">
                <a:solidFill>
                  <a:schemeClr val="dk1"/>
                </a:solidFill>
                <a:latin typeface="Arial" panose="020B0604020202020204" pitchFamily="34" charset="0"/>
                <a:ea typeface="Times New Roman"/>
                <a:cs typeface="Arial" panose="020B0604020202020204" pitchFamily="34" charset="0"/>
                <a:sym typeface="Times New Roman"/>
              </a:rPr>
              <a:t>Nominated properties may be transboundary</a:t>
            </a:r>
            <a:r>
              <a:rPr lang="hr-HR" sz="1600" dirty="0">
                <a:solidFill>
                  <a:schemeClr val="dk1"/>
                </a:solidFill>
                <a:latin typeface="Arial" panose="020B0604020202020204" pitchFamily="34" charset="0"/>
                <a:ea typeface="Times New Roman"/>
                <a:cs typeface="Arial" panose="020B0604020202020204" pitchFamily="34" charset="0"/>
                <a:sym typeface="Times New Roman"/>
              </a:rPr>
              <a:t> and serial</a:t>
            </a:r>
            <a:endParaRPr lang="en-US" sz="1600"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1" indent="-274320">
              <a:lnSpc>
                <a:spcPct val="115000"/>
              </a:lnSpc>
              <a:buClr>
                <a:schemeClr val="dk1"/>
              </a:buClr>
              <a:buSzPts val="1800"/>
              <a:buFont typeface="Times New Roman"/>
              <a:buChar char="○"/>
            </a:pPr>
            <a:r>
              <a:rPr lang="en-US" sz="1600" dirty="0">
                <a:solidFill>
                  <a:schemeClr val="dk1"/>
                </a:solidFill>
                <a:latin typeface="Arial" panose="020B0604020202020204" pitchFamily="34" charset="0"/>
                <a:ea typeface="Times New Roman"/>
                <a:cs typeface="Arial" panose="020B0604020202020204" pitchFamily="34" charset="0"/>
                <a:sym typeface="Times New Roman"/>
              </a:rPr>
              <a:t>Joint management committee or similar</a:t>
            </a:r>
            <a:r>
              <a:rPr lang="hr-HR" sz="1600" dirty="0">
                <a:solidFill>
                  <a:schemeClr val="dk1"/>
                </a:solidFill>
                <a:latin typeface="Arial" panose="020B0604020202020204" pitchFamily="34" charset="0"/>
                <a:ea typeface="Times New Roman"/>
                <a:cs typeface="Arial" panose="020B0604020202020204" pitchFamily="34" charset="0"/>
                <a:sym typeface="Times New Roman"/>
              </a:rPr>
              <a:t> body</a:t>
            </a:r>
            <a:endParaRPr lang="en-US" sz="1600" dirty="0">
              <a:solidFill>
                <a:schemeClr val="dk1"/>
              </a:solidFill>
              <a:latin typeface="Arial" panose="020B0604020202020204" pitchFamily="34" charset="0"/>
              <a:ea typeface="Times New Roman"/>
              <a:cs typeface="Arial" panose="020B0604020202020204" pitchFamily="34" charset="0"/>
              <a:sym typeface="Times New Roman"/>
            </a:endParaRPr>
          </a:p>
          <a:p>
            <a:pPr lvl="0" indent="-274320">
              <a:lnSpc>
                <a:spcPct val="115000"/>
              </a:lnSpc>
              <a:buClr>
                <a:schemeClr val="dk1"/>
              </a:buClr>
              <a:buSzPts val="1800"/>
              <a:buFont typeface="Times New Roman"/>
              <a:buChar char="●"/>
            </a:pPr>
            <a:r>
              <a:rPr lang="en-US" sz="1800" b="1" dirty="0" smtClean="0">
                <a:solidFill>
                  <a:schemeClr val="dk1"/>
                </a:solidFill>
                <a:latin typeface="Arial" panose="020B0604020202020204" pitchFamily="34" charset="0"/>
                <a:ea typeface="Times New Roman"/>
                <a:cs typeface="Arial" panose="020B0604020202020204" pitchFamily="34" charset="0"/>
                <a:sym typeface="Times New Roman"/>
              </a:rPr>
              <a:t>UNESCO Man and the Biosphere Programme</a:t>
            </a:r>
            <a:endParaRPr lang="en-US" sz="1800" b="1"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1" indent="-274320">
              <a:lnSpc>
                <a:spcPct val="115000"/>
              </a:lnSpc>
              <a:buClr>
                <a:schemeClr val="dk1"/>
              </a:buClr>
              <a:buSzPts val="1800"/>
              <a:buFont typeface="Times New Roman"/>
              <a:buChar char="○"/>
            </a:pPr>
            <a:r>
              <a:rPr lang="en-US" sz="1600" dirty="0">
                <a:solidFill>
                  <a:schemeClr val="dk1"/>
                </a:solidFill>
                <a:latin typeface="Arial" panose="020B0604020202020204" pitchFamily="34" charset="0"/>
                <a:ea typeface="Times New Roman"/>
                <a:cs typeface="Arial" panose="020B0604020202020204" pitchFamily="34" charset="0"/>
                <a:sym typeface="Times New Roman"/>
              </a:rPr>
              <a:t>Recommendations for Transboundary Biosphere Reserves</a:t>
            </a:r>
          </a:p>
        </p:txBody>
      </p:sp>
      <p:sp>
        <p:nvSpPr>
          <p:cNvPr id="13" name="Google Shape;137;p28"/>
          <p:cNvSpPr/>
          <p:nvPr/>
        </p:nvSpPr>
        <p:spPr>
          <a:xfrm>
            <a:off x="153523" y="826457"/>
            <a:ext cx="6008125" cy="685800"/>
          </a:xfrm>
          <a:prstGeom prst="round2SameRect">
            <a:avLst>
              <a:gd name="adj1" fmla="val 16667"/>
              <a:gd name="adj2" fmla="val 0"/>
            </a:avLst>
          </a:prstGeom>
          <a:solidFill>
            <a:srgbClr val="A2C4C9">
              <a:alpha val="53000"/>
            </a:srgbClr>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200" b="1" dirty="0" smtClean="0">
                <a:latin typeface="Arial" panose="020B0604020202020204" pitchFamily="34" charset="0"/>
                <a:ea typeface="Times New Roman"/>
                <a:cs typeface="Arial" panose="020B0604020202020204" pitchFamily="34" charset="0"/>
                <a:sym typeface="Times New Roman"/>
              </a:rPr>
              <a:t>International Designations</a:t>
            </a:r>
            <a:endParaRPr sz="2200" b="1" dirty="0"/>
          </a:p>
        </p:txBody>
      </p:sp>
      <p:pic>
        <p:nvPicPr>
          <p:cNvPr id="10" name="Google Shape;158;p30"/>
          <p:cNvPicPr preferRelativeResize="0"/>
          <p:nvPr/>
        </p:nvPicPr>
        <p:blipFill>
          <a:blip r:embed="rId3">
            <a:alphaModFix/>
          </a:blip>
          <a:stretch>
            <a:fillRect/>
          </a:stretch>
        </p:blipFill>
        <p:spPr>
          <a:xfrm>
            <a:off x="6274191" y="1125414"/>
            <a:ext cx="2785027" cy="3703335"/>
          </a:xfrm>
          <a:prstGeom prst="rect">
            <a:avLst/>
          </a:prstGeom>
          <a:noFill/>
          <a:ln>
            <a:noFill/>
          </a:ln>
        </p:spPr>
      </p:pic>
      <p:sp>
        <p:nvSpPr>
          <p:cNvPr id="2" name="Title 1"/>
          <p:cNvSpPr>
            <a:spLocks noGrp="1"/>
          </p:cNvSpPr>
          <p:nvPr>
            <p:ph type="title"/>
          </p:nvPr>
        </p:nvSpPr>
        <p:spPr/>
        <p:txBody>
          <a:bodyPr/>
          <a:lstStyle/>
          <a:p>
            <a:r>
              <a:rPr lang="en-GB" smtClean="0"/>
              <a:t>International Frameworks and Approaches</a:t>
            </a:r>
            <a:endParaRPr lang="en-GB" dirty="0"/>
          </a:p>
        </p:txBody>
      </p:sp>
    </p:spTree>
    <p:extLst>
      <p:ext uri="{BB962C8B-B14F-4D97-AF65-F5344CB8AC3E}">
        <p14:creationId xmlns:p14="http://schemas.microsoft.com/office/powerpoint/2010/main" val="3913419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62"/>
        <p:cNvGrpSpPr/>
        <p:nvPr/>
      </p:nvGrpSpPr>
      <p:grpSpPr>
        <a:xfrm>
          <a:off x="0" y="0"/>
          <a:ext cx="0" cy="0"/>
          <a:chOff x="0" y="0"/>
          <a:chExt cx="0" cy="0"/>
        </a:xfrm>
      </p:grpSpPr>
      <p:pic>
        <p:nvPicPr>
          <p:cNvPr id="163" name="Google Shape;163;p3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6200" y="76200"/>
            <a:ext cx="714375" cy="685800"/>
          </a:xfrm>
          <a:prstGeom prst="rect">
            <a:avLst/>
          </a:prstGeom>
          <a:noFill/>
          <a:ln>
            <a:noFill/>
          </a:ln>
        </p:spPr>
      </p:pic>
      <p:pic>
        <p:nvPicPr>
          <p:cNvPr id="165" name="Google Shape;165;p3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1266" y="914400"/>
            <a:ext cx="2051625" cy="2051625"/>
          </a:xfrm>
          <a:prstGeom prst="rect">
            <a:avLst/>
          </a:prstGeom>
          <a:noFill/>
          <a:ln>
            <a:noFill/>
          </a:ln>
        </p:spPr>
      </p:pic>
      <p:pic>
        <p:nvPicPr>
          <p:cNvPr id="166" name="Google Shape;166;p3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1266" y="2966025"/>
            <a:ext cx="2051625" cy="2051625"/>
          </a:xfrm>
          <a:prstGeom prst="rect">
            <a:avLst/>
          </a:prstGeom>
          <a:noFill/>
          <a:ln>
            <a:noFill/>
          </a:ln>
        </p:spPr>
      </p:pic>
      <p:pic>
        <p:nvPicPr>
          <p:cNvPr id="167" name="Google Shape;167;p31"/>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072891" y="914400"/>
            <a:ext cx="2051625" cy="2051625"/>
          </a:xfrm>
          <a:prstGeom prst="rect">
            <a:avLst/>
          </a:prstGeom>
          <a:noFill/>
          <a:ln>
            <a:noFill/>
          </a:ln>
        </p:spPr>
      </p:pic>
      <p:pic>
        <p:nvPicPr>
          <p:cNvPr id="168" name="Google Shape;168;p31"/>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2072891" y="2966025"/>
            <a:ext cx="2051625" cy="2051625"/>
          </a:xfrm>
          <a:prstGeom prst="rect">
            <a:avLst/>
          </a:prstGeom>
          <a:noFill/>
          <a:ln>
            <a:noFill/>
          </a:ln>
        </p:spPr>
      </p:pic>
      <p:sp>
        <p:nvSpPr>
          <p:cNvPr id="170" name="Google Shape;170;p31"/>
          <p:cNvSpPr txBox="1"/>
          <p:nvPr/>
        </p:nvSpPr>
        <p:spPr>
          <a:xfrm>
            <a:off x="4194857" y="914400"/>
            <a:ext cx="4892874" cy="4103250"/>
          </a:xfrm>
          <a:prstGeom prst="rect">
            <a:avLst/>
          </a:prstGeom>
          <a:solidFill>
            <a:srgbClr val="FFFFFF">
              <a:alpha val="53730"/>
            </a:srgbClr>
          </a:solidFill>
          <a:ln>
            <a:noFill/>
          </a:ln>
        </p:spPr>
        <p:txBody>
          <a:bodyPr spcFirstLastPara="1" wrap="square" lIns="91425" tIns="91425" rIns="91425" bIns="91425" anchor="ctr" anchorCtr="0">
            <a:noAutofit/>
          </a:bodyPr>
          <a:lstStyle/>
          <a:p>
            <a:pPr marL="457200" indent="-342900">
              <a:lnSpc>
                <a:spcPct val="115000"/>
              </a:lnSpc>
              <a:buClr>
                <a:schemeClr val="dk1"/>
              </a:buClr>
              <a:buSzPts val="1800"/>
              <a:buFont typeface="Times New Roman"/>
              <a:buChar char="●"/>
            </a:pPr>
            <a:r>
              <a:rPr lang="en-US" sz="1800" b="1" dirty="0" smtClean="0">
                <a:solidFill>
                  <a:schemeClr val="dk1"/>
                </a:solidFill>
                <a:latin typeface="Arial" panose="020B0604020202020204" pitchFamily="34" charset="0"/>
                <a:ea typeface="Times New Roman"/>
                <a:cs typeface="Arial" panose="020B0604020202020204" pitchFamily="34" charset="0"/>
                <a:sym typeface="Times New Roman"/>
              </a:rPr>
              <a:t>Convention </a:t>
            </a:r>
            <a:r>
              <a:rPr lang="en-US" sz="1800" b="1" dirty="0">
                <a:solidFill>
                  <a:schemeClr val="dk1"/>
                </a:solidFill>
                <a:latin typeface="Arial" panose="020B0604020202020204" pitchFamily="34" charset="0"/>
                <a:ea typeface="Times New Roman"/>
                <a:cs typeface="Arial" panose="020B0604020202020204" pitchFamily="34" charset="0"/>
                <a:sym typeface="Times New Roman"/>
              </a:rPr>
              <a:t>on Biological </a:t>
            </a:r>
            <a:r>
              <a:rPr lang="en-US" sz="1800" b="1" dirty="0" smtClean="0">
                <a:solidFill>
                  <a:schemeClr val="dk1"/>
                </a:solidFill>
                <a:latin typeface="Arial" panose="020B0604020202020204" pitchFamily="34" charset="0"/>
                <a:ea typeface="Times New Roman"/>
                <a:cs typeface="Arial" panose="020B0604020202020204" pitchFamily="34" charset="0"/>
                <a:sym typeface="Times New Roman"/>
              </a:rPr>
              <a:t>Diversity</a:t>
            </a:r>
            <a:r>
              <a:rPr lang="hr-HR" sz="1800" b="1"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en-US" sz="1800" b="1" dirty="0" smtClean="0">
                <a:solidFill>
                  <a:schemeClr val="dk1"/>
                </a:solidFill>
                <a:latin typeface="Arial" panose="020B0604020202020204" pitchFamily="34" charset="0"/>
                <a:ea typeface="Times New Roman"/>
                <a:cs typeface="Arial" panose="020B0604020202020204" pitchFamily="34" charset="0"/>
                <a:sym typeface="Times New Roman"/>
              </a:rPr>
              <a:t> P</a:t>
            </a:r>
            <a:r>
              <a:rPr lang="hr-HR" sz="1800" b="1" dirty="0" smtClean="0">
                <a:solidFill>
                  <a:schemeClr val="dk1"/>
                </a:solidFill>
                <a:latin typeface="Arial" panose="020B0604020202020204" pitchFamily="34" charset="0"/>
                <a:ea typeface="Times New Roman"/>
                <a:cs typeface="Arial" panose="020B0604020202020204" pitchFamily="34" charset="0"/>
                <a:sym typeface="Times New Roman"/>
              </a:rPr>
              <a:t>rogramme of Work on Protected Areas (PoWPA)</a:t>
            </a:r>
            <a:endParaRPr lang="en-GB" sz="1800" b="1" dirty="0">
              <a:solidFill>
                <a:schemeClr val="dk1"/>
              </a:solidFill>
              <a:latin typeface="Arial" panose="020B0604020202020204" pitchFamily="34" charset="0"/>
              <a:ea typeface="Times New Roman"/>
              <a:cs typeface="Arial" panose="020B0604020202020204" pitchFamily="34" charset="0"/>
              <a:sym typeface="Times New Roman"/>
            </a:endParaRPr>
          </a:p>
          <a:p>
            <a:pPr marL="914400" indent="-342900">
              <a:lnSpc>
                <a:spcPct val="115000"/>
              </a:lnSpc>
              <a:buClr>
                <a:schemeClr val="dk1"/>
              </a:buClr>
              <a:buSzPts val="1800"/>
              <a:buFont typeface="Times New Roman"/>
              <a:buChar char="○"/>
            </a:pPr>
            <a:r>
              <a:rPr lang="en-US" sz="1800" dirty="0">
                <a:solidFill>
                  <a:schemeClr val="dk1"/>
                </a:solidFill>
                <a:latin typeface="Arial" panose="020B0604020202020204" pitchFamily="34" charset="0"/>
                <a:ea typeface="Times New Roman"/>
                <a:cs typeface="Arial" panose="020B0604020202020204" pitchFamily="34" charset="0"/>
                <a:sym typeface="Times New Roman"/>
              </a:rPr>
              <a:t>Ecosystem approach in </a:t>
            </a:r>
            <a:r>
              <a:rPr lang="hr-HR" sz="1800" dirty="0" smtClean="0">
                <a:solidFill>
                  <a:schemeClr val="dk1"/>
                </a:solidFill>
                <a:latin typeface="Arial" panose="020B0604020202020204" pitchFamily="34" charset="0"/>
                <a:ea typeface="Times New Roman"/>
                <a:cs typeface="Arial" panose="020B0604020202020204" pitchFamily="34" charset="0"/>
                <a:sym typeface="Times New Roman"/>
              </a:rPr>
              <a:t>transboundary context</a:t>
            </a:r>
            <a:endParaRPr lang="en-US" sz="1800" dirty="0">
              <a:solidFill>
                <a:schemeClr val="dk1"/>
              </a:solidFill>
              <a:latin typeface="Arial" panose="020B0604020202020204" pitchFamily="34" charset="0"/>
              <a:ea typeface="Times New Roman"/>
              <a:cs typeface="Arial" panose="020B0604020202020204" pitchFamily="34" charset="0"/>
              <a:sym typeface="Times New Roman"/>
            </a:endParaRPr>
          </a:p>
          <a:p>
            <a:pPr marL="914400" lvl="1" indent="-342900">
              <a:lnSpc>
                <a:spcPct val="115000"/>
              </a:lnSpc>
              <a:buClr>
                <a:schemeClr val="dk1"/>
              </a:buClr>
              <a:buSzPts val="1800"/>
              <a:buFont typeface="Times New Roman"/>
              <a:buChar char="○"/>
            </a:pPr>
            <a:r>
              <a:rPr lang="en-US" sz="1800" dirty="0">
                <a:solidFill>
                  <a:schemeClr val="dk1"/>
                </a:solidFill>
                <a:latin typeface="Arial" panose="020B0604020202020204" pitchFamily="34" charset="0"/>
                <a:ea typeface="Times New Roman"/>
                <a:cs typeface="Arial" panose="020B0604020202020204" pitchFamily="34" charset="0"/>
                <a:sym typeface="Times New Roman"/>
              </a:rPr>
              <a:t>Establish regional networks of TBPAs</a:t>
            </a:r>
          </a:p>
          <a:p>
            <a:pPr marL="457200" lvl="0" indent="-342900">
              <a:lnSpc>
                <a:spcPct val="115000"/>
              </a:lnSpc>
              <a:buClr>
                <a:schemeClr val="dk1"/>
              </a:buClr>
              <a:buSzPts val="1800"/>
              <a:buFont typeface="Times New Roman"/>
              <a:buChar char="●"/>
            </a:pPr>
            <a:r>
              <a:rPr lang="en-US" sz="1800" b="1" dirty="0">
                <a:solidFill>
                  <a:schemeClr val="dk1"/>
                </a:solidFill>
                <a:latin typeface="Arial" panose="020B0604020202020204" pitchFamily="34" charset="0"/>
                <a:ea typeface="Times New Roman"/>
                <a:cs typeface="Arial" panose="020B0604020202020204" pitchFamily="34" charset="0"/>
                <a:sym typeface="Times New Roman"/>
              </a:rPr>
              <a:t>Convention on Migratory </a:t>
            </a:r>
            <a:r>
              <a:rPr lang="en-US" sz="1800" b="1" dirty="0" smtClean="0">
                <a:solidFill>
                  <a:schemeClr val="dk1"/>
                </a:solidFill>
                <a:latin typeface="Arial" panose="020B0604020202020204" pitchFamily="34" charset="0"/>
                <a:ea typeface="Times New Roman"/>
                <a:cs typeface="Arial" panose="020B0604020202020204" pitchFamily="34" charset="0"/>
                <a:sym typeface="Times New Roman"/>
              </a:rPr>
              <a:t>Species</a:t>
            </a:r>
            <a:r>
              <a:rPr lang="hr-HR" sz="1800" b="1" dirty="0" smtClean="0">
                <a:solidFill>
                  <a:schemeClr val="dk1"/>
                </a:solidFill>
                <a:latin typeface="Arial" panose="020B0604020202020204" pitchFamily="34" charset="0"/>
                <a:ea typeface="Times New Roman"/>
                <a:cs typeface="Arial" panose="020B0604020202020204" pitchFamily="34" charset="0"/>
                <a:sym typeface="Times New Roman"/>
              </a:rPr>
              <a:t> (CMS)</a:t>
            </a:r>
            <a:endParaRPr lang="en-US" sz="1800" b="1" dirty="0">
              <a:solidFill>
                <a:schemeClr val="dk1"/>
              </a:solidFill>
              <a:latin typeface="Arial" panose="020B0604020202020204" pitchFamily="34" charset="0"/>
              <a:ea typeface="Times New Roman"/>
              <a:cs typeface="Arial" panose="020B0604020202020204" pitchFamily="34" charset="0"/>
              <a:sym typeface="Times New Roman"/>
            </a:endParaRPr>
          </a:p>
          <a:p>
            <a:pPr marL="914400" lvl="1" indent="-342900">
              <a:lnSpc>
                <a:spcPct val="115000"/>
              </a:lnSpc>
              <a:buClr>
                <a:schemeClr val="dk1"/>
              </a:buClr>
              <a:buSzPts val="1800"/>
              <a:buFont typeface="Times New Roman"/>
              <a:buChar char="○"/>
            </a:pPr>
            <a:r>
              <a:rPr lang="en-US" sz="1800" dirty="0">
                <a:solidFill>
                  <a:schemeClr val="dk1"/>
                </a:solidFill>
                <a:latin typeface="Arial" panose="020B0604020202020204" pitchFamily="34" charset="0"/>
                <a:ea typeface="Times New Roman"/>
                <a:cs typeface="Arial" panose="020B0604020202020204" pitchFamily="34" charset="0"/>
                <a:sym typeface="Times New Roman"/>
              </a:rPr>
              <a:t>Cooperation among range states</a:t>
            </a:r>
          </a:p>
          <a:p>
            <a:pPr marL="914400" lvl="1" indent="-342900">
              <a:lnSpc>
                <a:spcPct val="115000"/>
              </a:lnSpc>
              <a:buClr>
                <a:schemeClr val="dk1"/>
              </a:buClr>
              <a:buSzPts val="1800"/>
              <a:buFont typeface="Times New Roman"/>
              <a:buChar char="○"/>
            </a:pPr>
            <a:r>
              <a:rPr lang="en-US" sz="1800" dirty="0">
                <a:solidFill>
                  <a:schemeClr val="dk1"/>
                </a:solidFill>
                <a:latin typeface="Arial" panose="020B0604020202020204" pitchFamily="34" charset="0"/>
                <a:ea typeface="Times New Roman"/>
                <a:cs typeface="Arial" panose="020B0604020202020204" pitchFamily="34" charset="0"/>
                <a:sym typeface="Times New Roman"/>
              </a:rPr>
              <a:t>List of migratory </a:t>
            </a:r>
            <a:r>
              <a:rPr lang="en-US" sz="1800" dirty="0" smtClean="0">
                <a:solidFill>
                  <a:schemeClr val="dk1"/>
                </a:solidFill>
                <a:latin typeface="Arial" panose="020B0604020202020204" pitchFamily="34" charset="0"/>
                <a:ea typeface="Times New Roman"/>
                <a:cs typeface="Arial" panose="020B0604020202020204" pitchFamily="34" charset="0"/>
                <a:sym typeface="Times New Roman"/>
              </a:rPr>
              <a:t>species</a:t>
            </a:r>
            <a:endParaRPr lang="en-US" sz="1800" dirty="0">
              <a:solidFill>
                <a:schemeClr val="dk1"/>
              </a:solidFill>
              <a:latin typeface="Arial" panose="020B0604020202020204" pitchFamily="34" charset="0"/>
              <a:ea typeface="Times New Roman"/>
              <a:cs typeface="Arial" panose="020B0604020202020204" pitchFamily="34" charset="0"/>
              <a:sym typeface="Times New Roman"/>
            </a:endParaRPr>
          </a:p>
        </p:txBody>
      </p:sp>
      <p:sp>
        <p:nvSpPr>
          <p:cNvPr id="2" name="Title 1"/>
          <p:cNvSpPr>
            <a:spLocks noGrp="1"/>
          </p:cNvSpPr>
          <p:nvPr>
            <p:ph type="title"/>
          </p:nvPr>
        </p:nvSpPr>
        <p:spPr/>
        <p:txBody>
          <a:bodyPr/>
          <a:lstStyle/>
          <a:p>
            <a:r>
              <a:rPr lang="en-GB" smtClean="0"/>
              <a:t>International Frameworks and Approaches</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62"/>
        <p:cNvGrpSpPr/>
        <p:nvPr/>
      </p:nvGrpSpPr>
      <p:grpSpPr>
        <a:xfrm>
          <a:off x="0" y="0"/>
          <a:ext cx="0" cy="0"/>
          <a:chOff x="0" y="0"/>
          <a:chExt cx="0" cy="0"/>
        </a:xfrm>
      </p:grpSpPr>
      <p:pic>
        <p:nvPicPr>
          <p:cNvPr id="163" name="Google Shape;163;p3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6200" y="76200"/>
            <a:ext cx="714375" cy="685800"/>
          </a:xfrm>
          <a:prstGeom prst="rect">
            <a:avLst/>
          </a:prstGeom>
          <a:noFill/>
          <a:ln>
            <a:noFill/>
          </a:ln>
        </p:spPr>
      </p:pic>
      <p:sp>
        <p:nvSpPr>
          <p:cNvPr id="10" name="Google Shape;156;p30"/>
          <p:cNvSpPr/>
          <p:nvPr/>
        </p:nvSpPr>
        <p:spPr>
          <a:xfrm>
            <a:off x="153524" y="1607794"/>
            <a:ext cx="8809606" cy="3448800"/>
          </a:xfrm>
          <a:prstGeom prst="rect">
            <a:avLst/>
          </a:prstGeom>
          <a:solidFill>
            <a:srgbClr val="A2C4C9">
              <a:alpha val="81910"/>
            </a:srgbClr>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indent="-274320">
              <a:lnSpc>
                <a:spcPct val="115000"/>
              </a:lnSpc>
              <a:buClr>
                <a:schemeClr val="dk1"/>
              </a:buClr>
              <a:buSzPts val="1800"/>
              <a:buFont typeface="Times New Roman"/>
              <a:buChar char="●"/>
            </a:pPr>
            <a:r>
              <a:rPr lang="en-US" sz="1800" b="1" dirty="0">
                <a:solidFill>
                  <a:schemeClr val="dk1"/>
                </a:solidFill>
                <a:latin typeface="Arial" panose="020B0604020202020204" pitchFamily="34" charset="0"/>
                <a:ea typeface="Times New Roman"/>
                <a:cs typeface="Arial" panose="020B0604020202020204" pitchFamily="34" charset="0"/>
                <a:sym typeface="Times New Roman"/>
              </a:rPr>
              <a:t>Southern African Development Community (SADC)</a:t>
            </a:r>
            <a:endParaRPr lang="en-GB" sz="1800" b="1"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1" indent="-274320">
              <a:lnSpc>
                <a:spcPct val="115000"/>
              </a:lnSpc>
              <a:buClr>
                <a:schemeClr val="dk1"/>
              </a:buClr>
              <a:buSzPts val="1800"/>
              <a:buFont typeface="Times New Roman"/>
              <a:buChar char="○"/>
            </a:pPr>
            <a:r>
              <a:rPr lang="en-US" sz="1600" dirty="0">
                <a:solidFill>
                  <a:schemeClr val="dk1"/>
                </a:solidFill>
                <a:latin typeface="Arial" panose="020B0604020202020204" pitchFamily="34" charset="0"/>
                <a:ea typeface="Times New Roman"/>
                <a:cs typeface="Arial" panose="020B0604020202020204" pitchFamily="34" charset="0"/>
                <a:sym typeface="Times New Roman"/>
              </a:rPr>
              <a:t>Leads regional efforts to establish </a:t>
            </a:r>
            <a:r>
              <a:rPr lang="en-US" sz="1600" dirty="0" err="1">
                <a:solidFill>
                  <a:schemeClr val="dk1"/>
                </a:solidFill>
                <a:latin typeface="Arial" panose="020B0604020202020204" pitchFamily="34" charset="0"/>
                <a:ea typeface="Times New Roman"/>
                <a:cs typeface="Arial" panose="020B0604020202020204" pitchFamily="34" charset="0"/>
                <a:sym typeface="Times New Roman"/>
              </a:rPr>
              <a:t>Transfrontier</a:t>
            </a:r>
            <a:r>
              <a:rPr lang="en-US" sz="1600" dirty="0">
                <a:solidFill>
                  <a:schemeClr val="dk1"/>
                </a:solidFill>
                <a:latin typeface="Arial" panose="020B0604020202020204" pitchFamily="34" charset="0"/>
                <a:ea typeface="Times New Roman"/>
                <a:cs typeface="Arial" panose="020B0604020202020204" pitchFamily="34" charset="0"/>
                <a:sym typeface="Times New Roman"/>
              </a:rPr>
              <a:t> Conservation Areas (TFCAs)</a:t>
            </a:r>
          </a:p>
          <a:p>
            <a:pPr marL="457200" lvl="1" indent="-274320">
              <a:lnSpc>
                <a:spcPct val="115000"/>
              </a:lnSpc>
              <a:buClr>
                <a:schemeClr val="dk1"/>
              </a:buClr>
              <a:buSzPts val="1800"/>
              <a:buFont typeface="Times New Roman"/>
              <a:buChar char="○"/>
            </a:pPr>
            <a:r>
              <a:rPr lang="en-US" sz="1600" dirty="0">
                <a:solidFill>
                  <a:schemeClr val="dk1"/>
                </a:solidFill>
                <a:latin typeface="Arial" panose="020B0604020202020204" pitchFamily="34" charset="0"/>
                <a:ea typeface="Times New Roman"/>
                <a:cs typeface="Arial" panose="020B0604020202020204" pitchFamily="34" charset="0"/>
                <a:sym typeface="Times New Roman"/>
              </a:rPr>
              <a:t>Regional network of TFCA practitioners</a:t>
            </a:r>
          </a:p>
          <a:p>
            <a:pPr indent="-274320">
              <a:lnSpc>
                <a:spcPct val="115000"/>
              </a:lnSpc>
              <a:buClr>
                <a:schemeClr val="dk1"/>
              </a:buClr>
              <a:buSzPts val="1800"/>
              <a:buFont typeface="Times New Roman"/>
              <a:buChar char="●"/>
            </a:pPr>
            <a:r>
              <a:rPr lang="hr-HR" sz="1800" b="1" dirty="0">
                <a:solidFill>
                  <a:schemeClr val="dk1"/>
                </a:solidFill>
                <a:latin typeface="Arial" panose="020B0604020202020204" pitchFamily="34" charset="0"/>
                <a:ea typeface="Times New Roman"/>
                <a:cs typeface="Arial" panose="020B0604020202020204" pitchFamily="34" charset="0"/>
                <a:sym typeface="Times New Roman"/>
              </a:rPr>
              <a:t>EU </a:t>
            </a:r>
            <a:r>
              <a:rPr lang="en-US" sz="1800" b="1" dirty="0">
                <a:solidFill>
                  <a:schemeClr val="dk1"/>
                </a:solidFill>
                <a:latin typeface="Arial" panose="020B0604020202020204" pitchFamily="34" charset="0"/>
                <a:ea typeface="Times New Roman"/>
                <a:cs typeface="Arial" panose="020B0604020202020204" pitchFamily="34" charset="0"/>
                <a:sym typeface="Times New Roman"/>
              </a:rPr>
              <a:t>Natura 2000 Network</a:t>
            </a:r>
            <a:endParaRPr lang="en-GB" sz="1800" b="1"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1" indent="-274320">
              <a:lnSpc>
                <a:spcPct val="115000"/>
              </a:lnSpc>
              <a:buClr>
                <a:schemeClr val="dk1"/>
              </a:buClr>
              <a:buSzPts val="1800"/>
              <a:buFont typeface="Times New Roman"/>
              <a:buChar char="○"/>
            </a:pPr>
            <a:r>
              <a:rPr lang="en-US" sz="1600" dirty="0">
                <a:solidFill>
                  <a:schemeClr val="dk1"/>
                </a:solidFill>
                <a:latin typeface="Arial" panose="020B0604020202020204" pitchFamily="34" charset="0"/>
                <a:ea typeface="Times New Roman"/>
                <a:cs typeface="Arial" panose="020B0604020202020204" pitchFamily="34" charset="0"/>
                <a:sym typeface="Times New Roman"/>
              </a:rPr>
              <a:t>Sites established under Birds Directive and Habitats Directive</a:t>
            </a:r>
          </a:p>
          <a:p>
            <a:pPr marL="457200" lvl="1" indent="-274320">
              <a:lnSpc>
                <a:spcPct val="115000"/>
              </a:lnSpc>
              <a:buClr>
                <a:schemeClr val="dk1"/>
              </a:buClr>
              <a:buSzPts val="1800"/>
              <a:buFont typeface="Times New Roman"/>
              <a:buChar char="○"/>
            </a:pPr>
            <a:r>
              <a:rPr lang="en-US" sz="1600" dirty="0">
                <a:solidFill>
                  <a:schemeClr val="dk1"/>
                </a:solidFill>
                <a:latin typeface="Arial" panose="020B0604020202020204" pitchFamily="34" charset="0"/>
                <a:ea typeface="Times New Roman"/>
                <a:cs typeface="Arial" panose="020B0604020202020204" pitchFamily="34" charset="0"/>
                <a:sym typeface="Times New Roman"/>
              </a:rPr>
              <a:t>Focus on habitats that cross international borders</a:t>
            </a:r>
          </a:p>
          <a:p>
            <a:pPr indent="-274320">
              <a:lnSpc>
                <a:spcPct val="115000"/>
              </a:lnSpc>
              <a:buClr>
                <a:schemeClr val="dk1"/>
              </a:buClr>
              <a:buSzPts val="1800"/>
              <a:buFont typeface="Times New Roman"/>
              <a:buChar char="●"/>
            </a:pPr>
            <a:r>
              <a:rPr lang="en-US" sz="1800" b="1" dirty="0">
                <a:solidFill>
                  <a:schemeClr val="dk1"/>
                </a:solidFill>
                <a:latin typeface="Arial" panose="020B0604020202020204" pitchFamily="34" charset="0"/>
                <a:ea typeface="Times New Roman"/>
                <a:cs typeface="Arial" panose="020B0604020202020204" pitchFamily="34" charset="0"/>
                <a:sym typeface="Times New Roman"/>
              </a:rPr>
              <a:t>International Centre for Integrated Mountain Development (ICIMOD)</a:t>
            </a:r>
            <a:endParaRPr lang="en-GB" sz="1800" b="1"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1" indent="-274320">
              <a:lnSpc>
                <a:spcPct val="115000"/>
              </a:lnSpc>
              <a:buClr>
                <a:schemeClr val="dk1"/>
              </a:buClr>
              <a:buSzPts val="1800"/>
              <a:buFont typeface="Times New Roman"/>
              <a:buChar char="○"/>
            </a:pPr>
            <a:r>
              <a:rPr lang="en-US" sz="1600" dirty="0">
                <a:solidFill>
                  <a:schemeClr val="dk1"/>
                </a:solidFill>
                <a:latin typeface="Arial" panose="020B0604020202020204" pitchFamily="34" charset="0"/>
                <a:ea typeface="Times New Roman"/>
                <a:cs typeface="Arial" panose="020B0604020202020204" pitchFamily="34" charset="0"/>
                <a:sym typeface="Times New Roman"/>
              </a:rPr>
              <a:t>Eight member countries of the Hindu Kush Himalaya</a:t>
            </a:r>
          </a:p>
          <a:p>
            <a:pPr marL="457200" lvl="1" indent="-274320">
              <a:lnSpc>
                <a:spcPct val="115000"/>
              </a:lnSpc>
              <a:buClr>
                <a:schemeClr val="dk1"/>
              </a:buClr>
              <a:buSzPts val="1800"/>
              <a:buFont typeface="Times New Roman"/>
              <a:buChar char="○"/>
            </a:pPr>
            <a:r>
              <a:rPr lang="en-US" sz="1600" dirty="0">
                <a:solidFill>
                  <a:schemeClr val="dk1"/>
                </a:solidFill>
                <a:latin typeface="Arial" panose="020B0604020202020204" pitchFamily="34" charset="0"/>
                <a:ea typeface="Times New Roman"/>
                <a:cs typeface="Arial" panose="020B0604020202020204" pitchFamily="34" charset="0"/>
                <a:sym typeface="Times New Roman"/>
              </a:rPr>
              <a:t>Transboundary Landscape</a:t>
            </a:r>
            <a:r>
              <a:rPr lang="hr-HR" sz="1600" dirty="0">
                <a:solidFill>
                  <a:schemeClr val="dk1"/>
                </a:solidFill>
                <a:latin typeface="Arial" panose="020B0604020202020204" pitchFamily="34" charset="0"/>
                <a:ea typeface="Times New Roman"/>
                <a:cs typeface="Arial" panose="020B0604020202020204" pitchFamily="34" charset="0"/>
                <a:sym typeface="Times New Roman"/>
              </a:rPr>
              <a:t>s</a:t>
            </a:r>
            <a:r>
              <a:rPr lang="en-US" sz="1600" dirty="0">
                <a:solidFill>
                  <a:schemeClr val="dk1"/>
                </a:solidFill>
                <a:latin typeface="Arial" panose="020B0604020202020204" pitchFamily="34" charset="0"/>
                <a:ea typeface="Times New Roman"/>
                <a:cs typeface="Arial" panose="020B0604020202020204" pitchFamily="34" charset="0"/>
                <a:sym typeface="Times New Roman"/>
              </a:rPr>
              <a:t> </a:t>
            </a:r>
            <a:r>
              <a:rPr lang="en-GB" sz="1600" dirty="0">
                <a:solidFill>
                  <a:schemeClr val="dk1"/>
                </a:solidFill>
                <a:latin typeface="Arial" panose="020B0604020202020204" pitchFamily="34" charset="0"/>
                <a:ea typeface="Times New Roman"/>
                <a:cs typeface="Arial" panose="020B0604020202020204" pitchFamily="34" charset="0"/>
                <a:sym typeface="Times New Roman"/>
              </a:rPr>
              <a:t>Programme</a:t>
            </a:r>
            <a:r>
              <a:rPr lang="en-US" sz="1600" dirty="0">
                <a:solidFill>
                  <a:schemeClr val="dk1"/>
                </a:solidFill>
                <a:latin typeface="Arial" panose="020B0604020202020204" pitchFamily="34" charset="0"/>
                <a:ea typeface="Times New Roman"/>
                <a:cs typeface="Arial" panose="020B0604020202020204" pitchFamily="34" charset="0"/>
                <a:sym typeface="Times New Roman"/>
              </a:rPr>
              <a:t> supports conservation and sustainable use</a:t>
            </a:r>
          </a:p>
          <a:p>
            <a:pPr marL="457200" lvl="1" indent="-274320">
              <a:lnSpc>
                <a:spcPct val="115000"/>
              </a:lnSpc>
              <a:buClr>
                <a:schemeClr val="dk1"/>
              </a:buClr>
              <a:buSzPts val="1800"/>
              <a:buFont typeface="Times New Roman"/>
              <a:buChar char="○"/>
            </a:pPr>
            <a:r>
              <a:rPr lang="en-US" sz="1600" dirty="0">
                <a:solidFill>
                  <a:schemeClr val="dk1"/>
                </a:solidFill>
                <a:latin typeface="Arial" panose="020B0604020202020204" pitchFamily="34" charset="0"/>
                <a:ea typeface="Times New Roman"/>
                <a:cs typeface="Arial" panose="020B0604020202020204" pitchFamily="34" charset="0"/>
                <a:sym typeface="Times New Roman"/>
              </a:rPr>
              <a:t>Transboundary conservation initiatives in six transboundary landscapes</a:t>
            </a:r>
          </a:p>
        </p:txBody>
      </p:sp>
      <p:sp>
        <p:nvSpPr>
          <p:cNvPr id="11" name="Google Shape;137;p28"/>
          <p:cNvSpPr/>
          <p:nvPr/>
        </p:nvSpPr>
        <p:spPr>
          <a:xfrm>
            <a:off x="153523" y="826457"/>
            <a:ext cx="8809607" cy="685800"/>
          </a:xfrm>
          <a:prstGeom prst="round2SameRect">
            <a:avLst>
              <a:gd name="adj1" fmla="val 16667"/>
              <a:gd name="adj2" fmla="val 0"/>
            </a:avLst>
          </a:prstGeom>
          <a:solidFill>
            <a:srgbClr val="A2C4C9">
              <a:alpha val="53000"/>
            </a:srgbClr>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200" b="1" dirty="0" smtClean="0">
                <a:latin typeface="Arial" panose="020B0604020202020204" pitchFamily="34" charset="0"/>
                <a:ea typeface="Times New Roman"/>
                <a:cs typeface="Arial" panose="020B0604020202020204" pitchFamily="34" charset="0"/>
                <a:sym typeface="Times New Roman"/>
              </a:rPr>
              <a:t>Regional Frameworks</a:t>
            </a:r>
            <a:endParaRPr sz="2200" b="1" dirty="0"/>
          </a:p>
        </p:txBody>
      </p:sp>
      <p:sp>
        <p:nvSpPr>
          <p:cNvPr id="2" name="Title 1"/>
          <p:cNvSpPr>
            <a:spLocks noGrp="1"/>
          </p:cNvSpPr>
          <p:nvPr>
            <p:ph type="title"/>
          </p:nvPr>
        </p:nvSpPr>
        <p:spPr/>
        <p:txBody>
          <a:bodyPr/>
          <a:lstStyle/>
          <a:p>
            <a:r>
              <a:rPr lang="en-GB" smtClean="0"/>
              <a:t>Regional Programmes and Frameworks</a:t>
            </a:r>
            <a:endParaRPr lang="en-GB" dirty="0"/>
          </a:p>
        </p:txBody>
      </p:sp>
    </p:spTree>
    <p:extLst>
      <p:ext uri="{BB962C8B-B14F-4D97-AF65-F5344CB8AC3E}">
        <p14:creationId xmlns:p14="http://schemas.microsoft.com/office/powerpoint/2010/main" val="766953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62"/>
        <p:cNvGrpSpPr/>
        <p:nvPr/>
      </p:nvGrpSpPr>
      <p:grpSpPr>
        <a:xfrm>
          <a:off x="0" y="0"/>
          <a:ext cx="0" cy="0"/>
          <a:chOff x="0" y="0"/>
          <a:chExt cx="0" cy="0"/>
        </a:xfrm>
      </p:grpSpPr>
      <p:pic>
        <p:nvPicPr>
          <p:cNvPr id="163" name="Google Shape;163;p3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6200" y="76200"/>
            <a:ext cx="714375" cy="685800"/>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051061"/>
            <a:ext cx="9144000" cy="3707027"/>
          </a:xfrm>
          <a:prstGeom prst="rect">
            <a:avLst/>
          </a:prstGeom>
        </p:spPr>
      </p:pic>
      <p:sp>
        <p:nvSpPr>
          <p:cNvPr id="5" name="Title 4"/>
          <p:cNvSpPr>
            <a:spLocks noGrp="1"/>
          </p:cNvSpPr>
          <p:nvPr>
            <p:ph type="title"/>
          </p:nvPr>
        </p:nvSpPr>
        <p:spPr/>
        <p:txBody>
          <a:bodyPr/>
          <a:lstStyle/>
          <a:p>
            <a:r>
              <a:rPr lang="en-GB" dirty="0" smtClean="0"/>
              <a:t>Overview: Transboundary Conservation Process</a:t>
            </a:r>
            <a:endParaRPr lang="en-GB" dirty="0"/>
          </a:p>
        </p:txBody>
      </p:sp>
    </p:spTree>
    <p:extLst>
      <p:ext uri="{BB962C8B-B14F-4D97-AF65-F5344CB8AC3E}">
        <p14:creationId xmlns:p14="http://schemas.microsoft.com/office/powerpoint/2010/main" val="3321625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5" name="Google Shape;107;p25"/>
          <p:cNvPicPr preferRelativeResize="0"/>
          <p:nvPr/>
        </p:nvPicPr>
        <p:blipFill>
          <a:blip r:embed="rId3">
            <a:alphaModFix/>
          </a:blip>
          <a:stretch>
            <a:fillRect/>
          </a:stretch>
        </p:blipFill>
        <p:spPr>
          <a:xfrm>
            <a:off x="0" y="0"/>
            <a:ext cx="9144001" cy="5143501"/>
          </a:xfrm>
          <a:prstGeom prst="rect">
            <a:avLst/>
          </a:prstGeom>
          <a:noFill/>
          <a:ln>
            <a:noFill/>
          </a:ln>
        </p:spPr>
      </p:pic>
      <p:sp>
        <p:nvSpPr>
          <p:cNvPr id="177" name="Google Shape;177;p32"/>
          <p:cNvSpPr/>
          <p:nvPr/>
        </p:nvSpPr>
        <p:spPr>
          <a:xfrm>
            <a:off x="299700" y="1816442"/>
            <a:ext cx="8544600" cy="3213207"/>
          </a:xfrm>
          <a:prstGeom prst="rect">
            <a:avLst/>
          </a:prstGeom>
          <a:solidFill>
            <a:srgbClr val="A2C4C9">
              <a:alpha val="62680"/>
            </a:srgbClr>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457200" lvl="0" indent="-342900" rtl="0">
              <a:lnSpc>
                <a:spcPct val="115000"/>
              </a:lnSpc>
              <a:spcBef>
                <a:spcPts val="0"/>
              </a:spcBef>
              <a:spcAft>
                <a:spcPts val="0"/>
              </a:spcAft>
              <a:buClr>
                <a:schemeClr val="dk1"/>
              </a:buClr>
              <a:buSzPts val="1800"/>
              <a:buFont typeface="Times New Roman"/>
              <a:buChar char="●"/>
            </a:pPr>
            <a:r>
              <a:rPr lang="en" sz="1800" b="1" dirty="0" smtClean="0">
                <a:solidFill>
                  <a:schemeClr val="dk1"/>
                </a:solidFill>
                <a:latin typeface="Arial" panose="020B0604020202020204" pitchFamily="34" charset="0"/>
                <a:ea typeface="Times New Roman"/>
                <a:cs typeface="Arial" panose="020B0604020202020204" pitchFamily="34" charset="0"/>
                <a:sym typeface="Times New Roman"/>
              </a:rPr>
              <a:t>Diagnose: </a:t>
            </a:r>
            <a:r>
              <a:rPr lang="en" sz="1800" dirty="0">
                <a:solidFill>
                  <a:schemeClr val="dk1"/>
                </a:solidFill>
                <a:latin typeface="Arial" panose="020B0604020202020204" pitchFamily="34" charset="0"/>
                <a:ea typeface="Times New Roman"/>
                <a:cs typeface="Arial" panose="020B0604020202020204" pitchFamily="34" charset="0"/>
                <a:sym typeface="Times New Roman"/>
              </a:rPr>
              <a:t>Determining the need for TBCAs</a:t>
            </a:r>
            <a:endParaRPr sz="1800" dirty="0">
              <a:solidFill>
                <a:schemeClr val="dk1"/>
              </a:solidFill>
              <a:latin typeface="Arial" panose="020B0604020202020204" pitchFamily="34" charset="0"/>
              <a:ea typeface="Times New Roman"/>
              <a:cs typeface="Arial" panose="020B0604020202020204" pitchFamily="34" charset="0"/>
              <a:sym typeface="Times New Roman"/>
            </a:endParaRPr>
          </a:p>
          <a:p>
            <a:pPr marL="914400" lvl="1" indent="-342900" rtl="0">
              <a:lnSpc>
                <a:spcPct val="115000"/>
              </a:lnSpc>
              <a:spcBef>
                <a:spcPts val="0"/>
              </a:spcBef>
              <a:spcAft>
                <a:spcPts val="0"/>
              </a:spcAft>
              <a:buClr>
                <a:schemeClr val="dk1"/>
              </a:buClr>
              <a:buSzPts val="1800"/>
              <a:buFont typeface="Times New Roman"/>
              <a:buChar char="○"/>
            </a:pPr>
            <a:r>
              <a:rPr lang="en" sz="1800" dirty="0">
                <a:solidFill>
                  <a:schemeClr val="dk1"/>
                </a:solidFill>
                <a:latin typeface="Arial" panose="020B0604020202020204" pitchFamily="34" charset="0"/>
                <a:ea typeface="Times New Roman"/>
                <a:cs typeface="Arial" panose="020B0604020202020204" pitchFamily="34" charset="0"/>
                <a:sym typeface="Times New Roman"/>
              </a:rPr>
              <a:t>Identify a compelling reason to act </a:t>
            </a:r>
            <a:endParaRPr sz="1800" dirty="0">
              <a:solidFill>
                <a:schemeClr val="dk1"/>
              </a:solidFill>
              <a:latin typeface="Arial" panose="020B0604020202020204" pitchFamily="34" charset="0"/>
              <a:ea typeface="Times New Roman"/>
              <a:cs typeface="Arial" panose="020B0604020202020204" pitchFamily="34" charset="0"/>
              <a:sym typeface="Times New Roman"/>
            </a:endParaRPr>
          </a:p>
          <a:p>
            <a:pPr marL="914400" lvl="1" indent="-342900">
              <a:lnSpc>
                <a:spcPct val="115000"/>
              </a:lnSpc>
              <a:buClr>
                <a:schemeClr val="dk1"/>
              </a:buClr>
              <a:buSzPts val="1800"/>
              <a:buFont typeface="Times New Roman"/>
              <a:buChar char="○"/>
            </a:pPr>
            <a:r>
              <a:rPr lang="hr-HR" sz="1800" dirty="0" smtClean="0">
                <a:solidFill>
                  <a:schemeClr val="dk1"/>
                </a:solidFill>
                <a:latin typeface="Arial" panose="020B0604020202020204" pitchFamily="34" charset="0"/>
                <a:ea typeface="Times New Roman"/>
                <a:cs typeface="Arial" panose="020B0604020202020204" pitchFamily="34" charset="0"/>
                <a:sym typeface="Times New Roman"/>
              </a:rPr>
              <a:t>Determine </a:t>
            </a:r>
            <a:r>
              <a:rPr lang="en-GB" sz="1800" dirty="0" smtClean="0">
                <a:solidFill>
                  <a:schemeClr val="dk1"/>
                </a:solidFill>
                <a:latin typeface="Arial" panose="020B0604020202020204" pitchFamily="34" charset="0"/>
                <a:ea typeface="Times New Roman"/>
                <a:cs typeface="Arial" panose="020B0604020202020204" pitchFamily="34" charset="0"/>
                <a:sym typeface="Times New Roman"/>
              </a:rPr>
              <a:t>if </a:t>
            </a:r>
            <a:r>
              <a:rPr lang="en-GB" sz="1800" dirty="0">
                <a:solidFill>
                  <a:schemeClr val="dk1"/>
                </a:solidFill>
                <a:latin typeface="Arial" panose="020B0604020202020204" pitchFamily="34" charset="0"/>
                <a:ea typeface="Times New Roman"/>
                <a:cs typeface="Arial" panose="020B0604020202020204" pitchFamily="34" charset="0"/>
                <a:sym typeface="Times New Roman"/>
              </a:rPr>
              <a:t>there is a constituency for change</a:t>
            </a:r>
          </a:p>
          <a:p>
            <a:pPr marL="914400" lvl="1" indent="-342900">
              <a:lnSpc>
                <a:spcPct val="115000"/>
              </a:lnSpc>
              <a:buClr>
                <a:schemeClr val="dk1"/>
              </a:buClr>
              <a:buSzPts val="1800"/>
              <a:buFont typeface="Times New Roman"/>
              <a:buChar char="○"/>
            </a:pPr>
            <a:r>
              <a:rPr lang="en-GB" sz="1800" dirty="0">
                <a:solidFill>
                  <a:schemeClr val="dk1"/>
                </a:solidFill>
                <a:latin typeface="Arial" panose="020B0604020202020204" pitchFamily="34" charset="0"/>
                <a:ea typeface="Times New Roman"/>
                <a:cs typeface="Arial" panose="020B0604020202020204" pitchFamily="34" charset="0"/>
                <a:sym typeface="Times New Roman"/>
              </a:rPr>
              <a:t>Estimate the scope </a:t>
            </a:r>
          </a:p>
          <a:p>
            <a:pPr marL="914400" lvl="1" indent="-342900">
              <a:lnSpc>
                <a:spcPct val="115000"/>
              </a:lnSpc>
              <a:buClr>
                <a:schemeClr val="dk1"/>
              </a:buClr>
              <a:buSzPts val="1800"/>
              <a:buFont typeface="Times New Roman"/>
              <a:buChar char="○"/>
            </a:pPr>
            <a:r>
              <a:rPr lang="en-GB" sz="1800" dirty="0">
                <a:solidFill>
                  <a:schemeClr val="dk1"/>
                </a:solidFill>
                <a:latin typeface="Arial" panose="020B0604020202020204" pitchFamily="34" charset="0"/>
                <a:ea typeface="Times New Roman"/>
                <a:cs typeface="Arial" panose="020B0604020202020204" pitchFamily="34" charset="0"/>
                <a:sym typeface="Times New Roman"/>
              </a:rPr>
              <a:t>Estimate the capacity to work across borders</a:t>
            </a:r>
          </a:p>
          <a:p>
            <a:pPr marL="457200" lvl="0" indent="-342900">
              <a:lnSpc>
                <a:spcPct val="115000"/>
              </a:lnSpc>
              <a:buClr>
                <a:schemeClr val="dk1"/>
              </a:buClr>
              <a:buSzPts val="1800"/>
              <a:buFont typeface="Times New Roman"/>
              <a:buChar char="●"/>
            </a:pPr>
            <a:r>
              <a:rPr lang="en-GB" sz="1800" b="1" dirty="0">
                <a:solidFill>
                  <a:schemeClr val="dk1"/>
                </a:solidFill>
                <a:latin typeface="Arial" panose="020B0604020202020204" pitchFamily="34" charset="0"/>
                <a:ea typeface="Times New Roman"/>
                <a:cs typeface="Arial" panose="020B0604020202020204" pitchFamily="34" charset="0"/>
                <a:sym typeface="Times New Roman"/>
              </a:rPr>
              <a:t>Design: </a:t>
            </a:r>
            <a:r>
              <a:rPr lang="en-GB" sz="1800" dirty="0" smtClean="0">
                <a:solidFill>
                  <a:schemeClr val="dk1"/>
                </a:solidFill>
                <a:latin typeface="Arial" panose="020B0604020202020204" pitchFamily="34" charset="0"/>
                <a:ea typeface="Times New Roman"/>
                <a:cs typeface="Arial" panose="020B0604020202020204" pitchFamily="34" charset="0"/>
                <a:sym typeface="Times New Roman"/>
              </a:rPr>
              <a:t>Match the process to the situation</a:t>
            </a:r>
            <a:endParaRPr lang="en-GB" sz="1800" dirty="0">
              <a:solidFill>
                <a:schemeClr val="dk1"/>
              </a:solidFill>
              <a:latin typeface="Arial" panose="020B0604020202020204" pitchFamily="34" charset="0"/>
              <a:ea typeface="Times New Roman"/>
              <a:cs typeface="Arial" panose="020B0604020202020204" pitchFamily="34" charset="0"/>
              <a:sym typeface="Times New Roman"/>
            </a:endParaRPr>
          </a:p>
          <a:p>
            <a:pPr marL="914400" lvl="1" indent="-342900" rtl="0">
              <a:lnSpc>
                <a:spcPct val="115000"/>
              </a:lnSpc>
              <a:spcBef>
                <a:spcPts val="0"/>
              </a:spcBef>
              <a:spcAft>
                <a:spcPts val="0"/>
              </a:spcAft>
              <a:buClr>
                <a:schemeClr val="dk1"/>
              </a:buClr>
              <a:buSzPts val="1800"/>
              <a:buFont typeface="Times New Roman"/>
              <a:buChar char="○"/>
            </a:pPr>
            <a:r>
              <a:rPr lang="en" sz="1800" dirty="0" smtClean="0">
                <a:solidFill>
                  <a:schemeClr val="dk1"/>
                </a:solidFill>
                <a:latin typeface="Arial" panose="020B0604020202020204" pitchFamily="34" charset="0"/>
                <a:ea typeface="Times New Roman"/>
                <a:cs typeface="Arial" panose="020B0604020202020204" pitchFamily="34" charset="0"/>
                <a:sym typeface="Times New Roman"/>
              </a:rPr>
              <a:t>Determine </a:t>
            </a:r>
            <a:r>
              <a:rPr lang="en" sz="1800" dirty="0">
                <a:solidFill>
                  <a:schemeClr val="dk1"/>
                </a:solidFill>
                <a:latin typeface="Arial" panose="020B0604020202020204" pitchFamily="34" charset="0"/>
                <a:ea typeface="Times New Roman"/>
                <a:cs typeface="Arial" panose="020B0604020202020204" pitchFamily="34" charset="0"/>
                <a:sym typeface="Times New Roman"/>
              </a:rPr>
              <a:t>leadership</a:t>
            </a:r>
            <a:endParaRPr sz="1800" dirty="0">
              <a:solidFill>
                <a:schemeClr val="dk1"/>
              </a:solidFill>
              <a:latin typeface="Arial" panose="020B0604020202020204" pitchFamily="34" charset="0"/>
              <a:ea typeface="Times New Roman"/>
              <a:cs typeface="Arial" panose="020B0604020202020204" pitchFamily="34" charset="0"/>
              <a:sym typeface="Times New Roman"/>
            </a:endParaRPr>
          </a:p>
          <a:p>
            <a:pPr marL="914400" lvl="1" indent="-342900" rtl="0">
              <a:lnSpc>
                <a:spcPct val="115000"/>
              </a:lnSpc>
              <a:spcBef>
                <a:spcPts val="0"/>
              </a:spcBef>
              <a:spcAft>
                <a:spcPts val="0"/>
              </a:spcAft>
              <a:buClr>
                <a:schemeClr val="dk1"/>
              </a:buClr>
              <a:buSzPts val="1800"/>
              <a:buFont typeface="Times New Roman"/>
              <a:buChar char="○"/>
            </a:pPr>
            <a:r>
              <a:rPr lang="en" sz="1800" dirty="0">
                <a:solidFill>
                  <a:schemeClr val="dk1"/>
                </a:solidFill>
                <a:latin typeface="Arial" panose="020B0604020202020204" pitchFamily="34" charset="0"/>
                <a:ea typeface="Times New Roman"/>
                <a:cs typeface="Arial" panose="020B0604020202020204" pitchFamily="34" charset="0"/>
                <a:sym typeface="Times New Roman"/>
              </a:rPr>
              <a:t>Mobilize public</a:t>
            </a:r>
            <a:endParaRPr sz="1800" dirty="0">
              <a:solidFill>
                <a:schemeClr val="dk1"/>
              </a:solidFill>
              <a:latin typeface="Arial" panose="020B0604020202020204" pitchFamily="34" charset="0"/>
              <a:ea typeface="Times New Roman"/>
              <a:cs typeface="Arial" panose="020B0604020202020204" pitchFamily="34" charset="0"/>
              <a:sym typeface="Times New Roman"/>
            </a:endParaRPr>
          </a:p>
          <a:p>
            <a:pPr marL="914400" lvl="1" indent="-342900" rtl="0">
              <a:lnSpc>
                <a:spcPct val="115000"/>
              </a:lnSpc>
              <a:spcBef>
                <a:spcPts val="0"/>
              </a:spcBef>
              <a:spcAft>
                <a:spcPts val="0"/>
              </a:spcAft>
              <a:buClr>
                <a:schemeClr val="dk1"/>
              </a:buClr>
              <a:buSzPts val="1800"/>
              <a:buFont typeface="Times New Roman"/>
              <a:buChar char="○"/>
            </a:pPr>
            <a:r>
              <a:rPr lang="en" sz="1800" dirty="0">
                <a:solidFill>
                  <a:schemeClr val="dk1"/>
                </a:solidFill>
                <a:latin typeface="Arial" panose="020B0604020202020204" pitchFamily="34" charset="0"/>
                <a:ea typeface="Times New Roman"/>
                <a:cs typeface="Arial" panose="020B0604020202020204" pitchFamily="34" charset="0"/>
                <a:sym typeface="Times New Roman"/>
              </a:rPr>
              <a:t>Define </a:t>
            </a:r>
            <a:r>
              <a:rPr lang="hr-HR" sz="1800" dirty="0" smtClean="0">
                <a:solidFill>
                  <a:schemeClr val="dk1"/>
                </a:solidFill>
                <a:latin typeface="Arial" panose="020B0604020202020204" pitchFamily="34" charset="0"/>
                <a:ea typeface="Times New Roman"/>
                <a:cs typeface="Arial" panose="020B0604020202020204" pitchFamily="34" charset="0"/>
                <a:sym typeface="Times New Roman"/>
              </a:rPr>
              <a:t>the </a:t>
            </a:r>
            <a:r>
              <a:rPr lang="en" sz="1800" dirty="0" smtClean="0">
                <a:solidFill>
                  <a:schemeClr val="dk1"/>
                </a:solidFill>
                <a:latin typeface="Arial" panose="020B0604020202020204" pitchFamily="34" charset="0"/>
                <a:ea typeface="Times New Roman"/>
                <a:cs typeface="Arial" panose="020B0604020202020204" pitchFamily="34" charset="0"/>
                <a:sym typeface="Times New Roman"/>
              </a:rPr>
              <a:t>geographic </a:t>
            </a:r>
            <a:r>
              <a:rPr lang="en" sz="1800" dirty="0">
                <a:solidFill>
                  <a:schemeClr val="dk1"/>
                </a:solidFill>
                <a:latin typeface="Arial" panose="020B0604020202020204" pitchFamily="34" charset="0"/>
                <a:ea typeface="Times New Roman"/>
                <a:cs typeface="Arial" panose="020B0604020202020204" pitchFamily="34" charset="0"/>
                <a:sym typeface="Times New Roman"/>
              </a:rPr>
              <a:t>extent </a:t>
            </a:r>
            <a:endParaRPr sz="1800" dirty="0">
              <a:solidFill>
                <a:schemeClr val="dk1"/>
              </a:solidFill>
              <a:latin typeface="Arial" panose="020B0604020202020204" pitchFamily="34" charset="0"/>
              <a:ea typeface="Times New Roman"/>
              <a:cs typeface="Arial" panose="020B0604020202020204" pitchFamily="34" charset="0"/>
              <a:sym typeface="Times New Roman"/>
            </a:endParaRPr>
          </a:p>
          <a:p>
            <a:pPr marL="914400" lvl="1" indent="-342900" rtl="0">
              <a:lnSpc>
                <a:spcPct val="115000"/>
              </a:lnSpc>
              <a:spcBef>
                <a:spcPts val="0"/>
              </a:spcBef>
              <a:spcAft>
                <a:spcPts val="0"/>
              </a:spcAft>
              <a:buClr>
                <a:schemeClr val="dk1"/>
              </a:buClr>
              <a:buSzPts val="1800"/>
              <a:buFont typeface="Times New Roman"/>
              <a:buChar char="○"/>
            </a:pPr>
            <a:r>
              <a:rPr lang="en" sz="1800" dirty="0">
                <a:solidFill>
                  <a:schemeClr val="dk1"/>
                </a:solidFill>
                <a:latin typeface="Arial" panose="020B0604020202020204" pitchFamily="34" charset="0"/>
                <a:ea typeface="Times New Roman"/>
                <a:cs typeface="Arial" panose="020B0604020202020204" pitchFamily="34" charset="0"/>
                <a:sym typeface="Times New Roman"/>
              </a:rPr>
              <a:t>Negotiate a joint vision </a:t>
            </a:r>
            <a:r>
              <a:rPr lang="hr-HR" sz="1800" dirty="0" smtClean="0">
                <a:solidFill>
                  <a:schemeClr val="dk1"/>
                </a:solidFill>
                <a:latin typeface="Arial" panose="020B0604020202020204" pitchFamily="34" charset="0"/>
                <a:ea typeface="Times New Roman"/>
                <a:cs typeface="Arial" panose="020B0604020202020204" pitchFamily="34" charset="0"/>
                <a:sym typeface="Times New Roman"/>
              </a:rPr>
              <a:t>and develop management objectives</a:t>
            </a:r>
            <a:endParaRPr sz="1800" dirty="0">
              <a:solidFill>
                <a:schemeClr val="dk1"/>
              </a:solidFill>
              <a:latin typeface="Arial" panose="020B0604020202020204" pitchFamily="34" charset="0"/>
              <a:ea typeface="Times New Roman"/>
              <a:cs typeface="Arial" panose="020B0604020202020204" pitchFamily="34" charset="0"/>
              <a:sym typeface="Times New Roman"/>
            </a:endParaRPr>
          </a:p>
        </p:txBody>
      </p:sp>
      <p:sp>
        <p:nvSpPr>
          <p:cNvPr id="179" name="Google Shape;179;p32"/>
          <p:cNvSpPr/>
          <p:nvPr/>
        </p:nvSpPr>
        <p:spPr>
          <a:xfrm>
            <a:off x="299700" y="1152021"/>
            <a:ext cx="8544600" cy="555140"/>
          </a:xfrm>
          <a:prstGeom prst="round2SameRect">
            <a:avLst>
              <a:gd name="adj1" fmla="val 16667"/>
              <a:gd name="adj2" fmla="val 0"/>
            </a:avLst>
          </a:prstGeom>
          <a:solidFill>
            <a:srgbClr val="A2C4C9"/>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hr-HR" sz="2200" b="1" dirty="0" smtClean="0">
                <a:latin typeface="Arial" panose="020B0604020202020204" pitchFamily="34" charset="0"/>
                <a:ea typeface="Times New Roman"/>
                <a:cs typeface="Arial" panose="020B0604020202020204" pitchFamily="34" charset="0"/>
                <a:sym typeface="Times New Roman"/>
              </a:rPr>
              <a:t>Context and Planning</a:t>
            </a:r>
            <a:r>
              <a:rPr lang="en" sz="2200" b="1" dirty="0" smtClean="0">
                <a:latin typeface="Arial" panose="020B0604020202020204" pitchFamily="34" charset="0"/>
                <a:ea typeface="Times New Roman"/>
                <a:cs typeface="Arial" panose="020B0604020202020204" pitchFamily="34" charset="0"/>
                <a:sym typeface="Times New Roman"/>
              </a:rPr>
              <a:t> </a:t>
            </a:r>
            <a:endParaRPr sz="2200" b="1" dirty="0"/>
          </a:p>
        </p:txBody>
      </p:sp>
      <p:sp>
        <p:nvSpPr>
          <p:cNvPr id="3" name="Title 2"/>
          <p:cNvSpPr>
            <a:spLocks noGrp="1"/>
          </p:cNvSpPr>
          <p:nvPr>
            <p:ph type="title"/>
          </p:nvPr>
        </p:nvSpPr>
        <p:spPr/>
        <p:txBody>
          <a:bodyPr/>
          <a:lstStyle/>
          <a:p>
            <a:r>
              <a:rPr lang="en-GB" dirty="0" smtClean="0"/>
              <a:t>Overview: Transboundary Conservation Process</a:t>
            </a:r>
            <a:endParaRPr lang="en-GB" dirty="0"/>
          </a:p>
        </p:txBody>
      </p:sp>
      <p:pic>
        <p:nvPicPr>
          <p:cNvPr id="7" name="Google Shape;128;p27"/>
          <p:cNvPicPr preferRelativeResize="0"/>
          <p:nvPr/>
        </p:nvPicPr>
        <p:blipFill>
          <a:blip r:embed="rId4">
            <a:extLst>
              <a:ext uri="{28A0092B-C50C-407E-A947-70E740481C1C}">
                <a14:useLocalDpi xmlns:a14="http://schemas.microsoft.com/office/drawing/2010/main" val="0"/>
              </a:ext>
            </a:extLst>
          </a:blip>
          <a:stretch>
            <a:fillRect/>
          </a:stretch>
        </p:blipFill>
        <p:spPr>
          <a:xfrm>
            <a:off x="76200" y="77391"/>
            <a:ext cx="714375" cy="683418"/>
          </a:xfrm>
          <a:prstGeom prst="rect">
            <a:avLst/>
          </a:prstGeom>
          <a:noFill/>
          <a:ln>
            <a:noFill/>
          </a:ln>
        </p:spPr>
      </p:pic>
    </p:spTree>
    <p:extLst>
      <p:ext uri="{BB962C8B-B14F-4D97-AF65-F5344CB8AC3E}">
        <p14:creationId xmlns:p14="http://schemas.microsoft.com/office/powerpoint/2010/main" val="3159320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0" name="Rectangle 9"/>
          <p:cNvSpPr/>
          <p:nvPr/>
        </p:nvSpPr>
        <p:spPr>
          <a:xfrm>
            <a:off x="522218" y="999901"/>
            <a:ext cx="8369605" cy="730697"/>
          </a:xfrm>
          <a:prstGeom prst="rect">
            <a:avLst/>
          </a:prstGeom>
          <a:solidFill>
            <a:srgbClr val="A2C4C9">
              <a:alpha val="80000"/>
            </a:srgbClr>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114300">
              <a:spcAft>
                <a:spcPts val="600"/>
              </a:spcAft>
              <a:buClr>
                <a:schemeClr val="dk1"/>
              </a:buClr>
              <a:buSzPts val="1800"/>
            </a:pPr>
            <a:r>
              <a:rPr lang="en-GB" sz="1800" b="1" dirty="0">
                <a:solidFill>
                  <a:schemeClr val="dk1"/>
                </a:solidFill>
                <a:latin typeface="Arial" panose="020B0604020202020204" pitchFamily="34" charset="0"/>
                <a:ea typeface="Times New Roman"/>
                <a:cs typeface="Arial" panose="020B0604020202020204" pitchFamily="34" charset="0"/>
              </a:rPr>
              <a:t>Assess the enabling environment </a:t>
            </a:r>
            <a:r>
              <a:rPr lang="en-GB" sz="1800" dirty="0">
                <a:solidFill>
                  <a:schemeClr val="dk1"/>
                </a:solidFill>
                <a:latin typeface="Arial" panose="020B0604020202020204" pitchFamily="34" charset="0"/>
                <a:ea typeface="Times New Roman"/>
                <a:cs typeface="Arial" panose="020B0604020202020204" pitchFamily="34" charset="0"/>
              </a:rPr>
              <a:t>to pursue transboundary conservation </a:t>
            </a:r>
          </a:p>
        </p:txBody>
      </p:sp>
      <p:sp>
        <p:nvSpPr>
          <p:cNvPr id="11" name="Rectangle 10"/>
          <p:cNvSpPr/>
          <p:nvPr/>
        </p:nvSpPr>
        <p:spPr>
          <a:xfrm>
            <a:off x="522218" y="1834895"/>
            <a:ext cx="8369605" cy="911235"/>
          </a:xfrm>
          <a:prstGeom prst="rect">
            <a:avLst/>
          </a:prstGeom>
          <a:solidFill>
            <a:srgbClr val="A2C4C9">
              <a:alpha val="80000"/>
            </a:srgbClr>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114300">
              <a:spcAft>
                <a:spcPts val="600"/>
              </a:spcAft>
              <a:buClr>
                <a:schemeClr val="dk1"/>
              </a:buClr>
              <a:buSzPts val="1800"/>
            </a:pPr>
            <a:r>
              <a:rPr lang="en-GB" sz="1800" b="1" dirty="0">
                <a:solidFill>
                  <a:schemeClr val="dk1"/>
                </a:solidFill>
                <a:latin typeface="Arial" panose="020B0604020202020204" pitchFamily="34" charset="0"/>
                <a:ea typeface="Times New Roman"/>
                <a:cs typeface="Arial" panose="020B0604020202020204" pitchFamily="34" charset="0"/>
              </a:rPr>
              <a:t>Define the transboundary context and relationships </a:t>
            </a:r>
            <a:r>
              <a:rPr lang="en-GB" sz="1800" dirty="0">
                <a:solidFill>
                  <a:schemeClr val="dk1"/>
                </a:solidFill>
                <a:latin typeface="Arial" panose="020B0604020202020204" pitchFamily="34" charset="0"/>
                <a:ea typeface="Times New Roman"/>
                <a:cs typeface="Arial" panose="020B0604020202020204" pitchFamily="34" charset="0"/>
              </a:rPr>
              <a:t>affecting the achievement of the conservation targets and the resulting geographic extent </a:t>
            </a:r>
          </a:p>
        </p:txBody>
      </p:sp>
      <p:sp>
        <p:nvSpPr>
          <p:cNvPr id="12" name="Rectangle 11"/>
          <p:cNvSpPr/>
          <p:nvPr/>
        </p:nvSpPr>
        <p:spPr>
          <a:xfrm>
            <a:off x="522218" y="2849911"/>
            <a:ext cx="8369605" cy="732474"/>
          </a:xfrm>
          <a:prstGeom prst="rect">
            <a:avLst/>
          </a:prstGeom>
          <a:solidFill>
            <a:srgbClr val="A2C4C9">
              <a:alpha val="80000"/>
            </a:srgbClr>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114300">
              <a:spcAft>
                <a:spcPts val="600"/>
              </a:spcAft>
              <a:buClr>
                <a:schemeClr val="dk1"/>
              </a:buClr>
              <a:buSzPts val="1800"/>
            </a:pPr>
            <a:r>
              <a:rPr lang="en-GB" sz="1800" b="1" dirty="0">
                <a:solidFill>
                  <a:schemeClr val="dk1"/>
                </a:solidFill>
                <a:latin typeface="Arial" panose="020B0604020202020204" pitchFamily="34" charset="0"/>
                <a:ea typeface="Times New Roman"/>
                <a:cs typeface="Arial" panose="020B0604020202020204" pitchFamily="34" charset="0"/>
              </a:rPr>
              <a:t>Identify and involve stakeholders, </a:t>
            </a:r>
            <a:r>
              <a:rPr lang="en-GB" sz="1800" dirty="0">
                <a:solidFill>
                  <a:schemeClr val="dk1"/>
                </a:solidFill>
                <a:latin typeface="Arial" panose="020B0604020202020204" pitchFamily="34" charset="0"/>
                <a:ea typeface="Times New Roman"/>
                <a:cs typeface="Arial" panose="020B0604020202020204" pitchFamily="34" charset="0"/>
              </a:rPr>
              <a:t>obtain support of decision makers and ensure political will and buy-in</a:t>
            </a:r>
          </a:p>
        </p:txBody>
      </p:sp>
      <p:sp>
        <p:nvSpPr>
          <p:cNvPr id="13" name="Rectangle 12"/>
          <p:cNvSpPr/>
          <p:nvPr/>
        </p:nvSpPr>
        <p:spPr>
          <a:xfrm>
            <a:off x="522218" y="3685327"/>
            <a:ext cx="8369605" cy="443141"/>
          </a:xfrm>
          <a:prstGeom prst="rect">
            <a:avLst/>
          </a:prstGeom>
          <a:solidFill>
            <a:srgbClr val="A2C4C9">
              <a:alpha val="80000"/>
            </a:srgbClr>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114300">
              <a:spcAft>
                <a:spcPts val="600"/>
              </a:spcAft>
              <a:buClr>
                <a:schemeClr val="dk1"/>
              </a:buClr>
              <a:buSzPts val="1800"/>
            </a:pPr>
            <a:r>
              <a:rPr lang="en-GB" sz="1800" dirty="0" smtClean="0">
                <a:solidFill>
                  <a:schemeClr val="dk1"/>
                </a:solidFill>
                <a:latin typeface="Arial" panose="020B0604020202020204" pitchFamily="34" charset="0"/>
                <a:ea typeface="Times New Roman"/>
                <a:cs typeface="Arial" panose="020B0604020202020204" pitchFamily="34" charset="0"/>
              </a:rPr>
              <a:t>Agree on </a:t>
            </a:r>
            <a:r>
              <a:rPr lang="en-GB" sz="1800" b="1" dirty="0" smtClean="0">
                <a:solidFill>
                  <a:schemeClr val="dk1"/>
                </a:solidFill>
                <a:latin typeface="Arial" panose="020B0604020202020204" pitchFamily="34" charset="0"/>
                <a:ea typeface="Times New Roman"/>
                <a:cs typeface="Arial" panose="020B0604020202020204" pitchFamily="34" charset="0"/>
              </a:rPr>
              <a:t>common values and joint vision</a:t>
            </a:r>
            <a:endParaRPr lang="en-GB" sz="1800" b="1" dirty="0">
              <a:solidFill>
                <a:schemeClr val="dk1"/>
              </a:solidFill>
              <a:latin typeface="Arial" panose="020B0604020202020204" pitchFamily="34" charset="0"/>
              <a:ea typeface="Times New Roman"/>
              <a:cs typeface="Arial" panose="020B0604020202020204" pitchFamily="34" charset="0"/>
            </a:endParaRPr>
          </a:p>
        </p:txBody>
      </p:sp>
      <p:sp>
        <p:nvSpPr>
          <p:cNvPr id="14" name="Rectangle 13"/>
          <p:cNvSpPr/>
          <p:nvPr/>
        </p:nvSpPr>
        <p:spPr>
          <a:xfrm>
            <a:off x="522218" y="4232079"/>
            <a:ext cx="8369605" cy="673520"/>
          </a:xfrm>
          <a:prstGeom prst="rect">
            <a:avLst/>
          </a:prstGeom>
          <a:solidFill>
            <a:srgbClr val="A2C4C9">
              <a:alpha val="80000"/>
            </a:srgbClr>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114300">
              <a:spcAft>
                <a:spcPts val="600"/>
              </a:spcAft>
              <a:buClr>
                <a:schemeClr val="dk1"/>
              </a:buClr>
              <a:buSzPts val="1800"/>
            </a:pPr>
            <a:r>
              <a:rPr lang="en-GB" sz="1800" dirty="0">
                <a:solidFill>
                  <a:schemeClr val="dk1"/>
                </a:solidFill>
                <a:latin typeface="Arial" panose="020B0604020202020204" pitchFamily="34" charset="0"/>
                <a:ea typeface="Times New Roman"/>
                <a:cs typeface="Arial" panose="020B0604020202020204" pitchFamily="34" charset="0"/>
              </a:rPr>
              <a:t>Determine</a:t>
            </a:r>
            <a:r>
              <a:rPr lang="en-GB" sz="1800" b="1" dirty="0">
                <a:solidFill>
                  <a:schemeClr val="dk1"/>
                </a:solidFill>
                <a:latin typeface="Arial" panose="020B0604020202020204" pitchFamily="34" charset="0"/>
                <a:ea typeface="Times New Roman"/>
                <a:cs typeface="Arial" panose="020B0604020202020204" pitchFamily="34" charset="0"/>
              </a:rPr>
              <a:t> common transboundary management objectives </a:t>
            </a:r>
            <a:r>
              <a:rPr lang="en-GB" sz="1800" dirty="0">
                <a:solidFill>
                  <a:schemeClr val="dk1"/>
                </a:solidFill>
                <a:latin typeface="Arial" panose="020B0604020202020204" pitchFamily="34" charset="0"/>
                <a:ea typeface="Times New Roman"/>
                <a:cs typeface="Arial" panose="020B0604020202020204" pitchFamily="34" charset="0"/>
              </a:rPr>
              <a:t>and develop cooperative agreements</a:t>
            </a:r>
          </a:p>
        </p:txBody>
      </p:sp>
      <p:sp>
        <p:nvSpPr>
          <p:cNvPr id="5" name="Title 4"/>
          <p:cNvSpPr>
            <a:spLocks noGrp="1"/>
          </p:cNvSpPr>
          <p:nvPr>
            <p:ph type="title"/>
          </p:nvPr>
        </p:nvSpPr>
        <p:spPr>
          <a:xfrm>
            <a:off x="1097280" y="126712"/>
            <a:ext cx="8046720" cy="461665"/>
          </a:xfrm>
        </p:spPr>
        <p:txBody>
          <a:bodyPr/>
          <a:lstStyle/>
          <a:p>
            <a:r>
              <a:rPr lang="en-GB" sz="2400" dirty="0" smtClean="0"/>
              <a:t>Factors of Success</a:t>
            </a:r>
            <a:endParaRPr lang="en-GB" sz="2400" dirty="0"/>
          </a:p>
        </p:txBody>
      </p:sp>
    </p:spTree>
    <p:extLst>
      <p:ext uri="{BB962C8B-B14F-4D97-AF65-F5344CB8AC3E}">
        <p14:creationId xmlns:p14="http://schemas.microsoft.com/office/powerpoint/2010/main" val="2773694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0" name="Google Shape;107;p25"/>
          <p:cNvPicPr preferRelativeResize="0"/>
          <p:nvPr/>
        </p:nvPicPr>
        <p:blipFill>
          <a:blip r:embed="rId3">
            <a:alphaModFix/>
          </a:blip>
          <a:stretch>
            <a:fillRect/>
          </a:stretch>
        </p:blipFill>
        <p:spPr>
          <a:xfrm>
            <a:off x="0" y="0"/>
            <a:ext cx="9144001" cy="5143501"/>
          </a:xfrm>
          <a:prstGeom prst="rect">
            <a:avLst/>
          </a:prstGeom>
          <a:noFill/>
          <a:ln>
            <a:noFill/>
          </a:ln>
        </p:spPr>
      </p:pic>
      <p:sp>
        <p:nvSpPr>
          <p:cNvPr id="179" name="Google Shape;179;p32"/>
          <p:cNvSpPr/>
          <p:nvPr/>
        </p:nvSpPr>
        <p:spPr>
          <a:xfrm>
            <a:off x="253768" y="1099946"/>
            <a:ext cx="4230945" cy="555140"/>
          </a:xfrm>
          <a:prstGeom prst="round2SameRect">
            <a:avLst>
              <a:gd name="adj1" fmla="val 16667"/>
              <a:gd name="adj2" fmla="val 0"/>
            </a:avLst>
          </a:prstGeom>
          <a:solidFill>
            <a:srgbClr val="A2C4C9"/>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hr-HR" sz="2200" b="1" dirty="0" smtClean="0">
                <a:latin typeface="Arial" panose="020B0604020202020204" pitchFamily="34" charset="0"/>
                <a:ea typeface="Times New Roman"/>
                <a:cs typeface="Arial" panose="020B0604020202020204" pitchFamily="34" charset="0"/>
                <a:sym typeface="Times New Roman"/>
              </a:rPr>
              <a:t>Inputs and Processes</a:t>
            </a:r>
            <a:endParaRPr sz="2200" b="1" dirty="0"/>
          </a:p>
        </p:txBody>
      </p:sp>
      <p:sp>
        <p:nvSpPr>
          <p:cNvPr id="7" name="Google Shape;179;p32"/>
          <p:cNvSpPr/>
          <p:nvPr/>
        </p:nvSpPr>
        <p:spPr>
          <a:xfrm>
            <a:off x="4738480" y="1099946"/>
            <a:ext cx="4231219" cy="555140"/>
          </a:xfrm>
          <a:prstGeom prst="round2SameRect">
            <a:avLst>
              <a:gd name="adj1" fmla="val 16667"/>
              <a:gd name="adj2" fmla="val 0"/>
            </a:avLst>
          </a:prstGeom>
          <a:solidFill>
            <a:srgbClr val="A2C4C9"/>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hr-HR" sz="2200" b="1" dirty="0" smtClean="0">
                <a:latin typeface="Arial" panose="020B0604020202020204" pitchFamily="34" charset="0"/>
                <a:ea typeface="Times New Roman"/>
                <a:cs typeface="Arial" panose="020B0604020202020204" pitchFamily="34" charset="0"/>
                <a:sym typeface="Times New Roman"/>
              </a:rPr>
              <a:t>Outputs and Outcomes</a:t>
            </a:r>
            <a:endParaRPr sz="2200" b="1" dirty="0"/>
          </a:p>
        </p:txBody>
      </p:sp>
      <p:sp>
        <p:nvSpPr>
          <p:cNvPr id="8" name="Google Shape;185;p33"/>
          <p:cNvSpPr/>
          <p:nvPr/>
        </p:nvSpPr>
        <p:spPr>
          <a:xfrm>
            <a:off x="253768" y="1798292"/>
            <a:ext cx="4230945" cy="3210435"/>
          </a:xfrm>
          <a:prstGeom prst="rect">
            <a:avLst/>
          </a:prstGeom>
          <a:solidFill>
            <a:srgbClr val="A2C4C9">
              <a:alpha val="62680"/>
            </a:srgbClr>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hr-HR" sz="1800" b="1" dirty="0" smtClean="0">
                <a:solidFill>
                  <a:schemeClr val="dk1"/>
                </a:solidFill>
                <a:latin typeface="Arial" panose="020B0604020202020204" pitchFamily="34" charset="0"/>
                <a:ea typeface="Times New Roman"/>
                <a:cs typeface="Arial" panose="020B0604020202020204" pitchFamily="34" charset="0"/>
                <a:sym typeface="Times New Roman"/>
              </a:rPr>
              <a:t>Take action</a:t>
            </a:r>
            <a:r>
              <a:rPr lang="en" sz="1800" b="1" dirty="0" smtClean="0">
                <a:solidFill>
                  <a:schemeClr val="dk1"/>
                </a:solidFill>
                <a:latin typeface="Arial" panose="020B0604020202020204" pitchFamily="34" charset="0"/>
                <a:ea typeface="Times New Roman"/>
                <a:cs typeface="Arial" panose="020B0604020202020204" pitchFamily="34" charset="0"/>
                <a:sym typeface="Times New Roman"/>
              </a:rPr>
              <a:t>:</a:t>
            </a:r>
            <a:r>
              <a:rPr lang="en" sz="1800"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hr-HR" sz="1800" dirty="0" smtClean="0">
                <a:solidFill>
                  <a:schemeClr val="dk1"/>
                </a:solidFill>
                <a:latin typeface="Arial" panose="020B0604020202020204" pitchFamily="34" charset="0"/>
                <a:ea typeface="Times New Roman"/>
                <a:cs typeface="Arial" panose="020B0604020202020204" pitchFamily="34" charset="0"/>
                <a:sym typeface="Times New Roman"/>
              </a:rPr>
              <a:t>Secure</a:t>
            </a:r>
            <a:r>
              <a:rPr lang="en" sz="1800"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hr-HR" sz="1800" dirty="0" smtClean="0">
                <a:solidFill>
                  <a:schemeClr val="dk1"/>
                </a:solidFill>
                <a:latin typeface="Arial" panose="020B0604020202020204" pitchFamily="34" charset="0"/>
                <a:ea typeface="Times New Roman"/>
                <a:cs typeface="Arial" panose="020B0604020202020204" pitchFamily="34" charset="0"/>
                <a:sym typeface="Times New Roman"/>
              </a:rPr>
              <a:t>resources and implement actions</a:t>
            </a:r>
            <a:endParaRPr sz="1800"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342900" rtl="0">
              <a:lnSpc>
                <a:spcPct val="115000"/>
              </a:lnSpc>
              <a:spcBef>
                <a:spcPts val="0"/>
              </a:spcBef>
              <a:spcAft>
                <a:spcPts val="0"/>
              </a:spcAft>
              <a:buClr>
                <a:schemeClr val="dk1"/>
              </a:buClr>
              <a:buSzPts val="1800"/>
              <a:buFont typeface="Times New Roman"/>
              <a:buChar char="●"/>
            </a:pPr>
            <a:r>
              <a:rPr lang="hr-HR" sz="1800" dirty="0" smtClean="0">
                <a:solidFill>
                  <a:schemeClr val="dk1"/>
                </a:solidFill>
                <a:latin typeface="Arial" panose="020B0604020202020204" pitchFamily="34" charset="0"/>
                <a:ea typeface="Times New Roman"/>
                <a:cs typeface="Arial" panose="020B0604020202020204" pitchFamily="34" charset="0"/>
                <a:sym typeface="Times New Roman"/>
              </a:rPr>
              <a:t>Assess the </a:t>
            </a:r>
            <a:r>
              <a:rPr lang="en" sz="1800" dirty="0" smtClean="0">
                <a:solidFill>
                  <a:schemeClr val="dk1"/>
                </a:solidFill>
                <a:latin typeface="Arial" panose="020B0604020202020204" pitchFamily="34" charset="0"/>
                <a:ea typeface="Times New Roman"/>
                <a:cs typeface="Arial" panose="020B0604020202020204" pitchFamily="34" charset="0"/>
                <a:sym typeface="Times New Roman"/>
              </a:rPr>
              <a:t>capacity </a:t>
            </a:r>
            <a:r>
              <a:rPr lang="en" sz="1800" dirty="0">
                <a:solidFill>
                  <a:schemeClr val="dk1"/>
                </a:solidFill>
                <a:latin typeface="Arial" panose="020B0604020202020204" pitchFamily="34" charset="0"/>
                <a:ea typeface="Times New Roman"/>
                <a:cs typeface="Arial" panose="020B0604020202020204" pitchFamily="34" charset="0"/>
                <a:sym typeface="Times New Roman"/>
              </a:rPr>
              <a:t>to implement </a:t>
            </a:r>
            <a:r>
              <a:rPr lang="hr-HR" sz="1800" dirty="0" smtClean="0">
                <a:solidFill>
                  <a:schemeClr val="dk1"/>
                </a:solidFill>
                <a:latin typeface="Arial" panose="020B0604020202020204" pitchFamily="34" charset="0"/>
                <a:ea typeface="Times New Roman"/>
                <a:cs typeface="Arial" panose="020B0604020202020204" pitchFamily="34" charset="0"/>
                <a:sym typeface="Times New Roman"/>
              </a:rPr>
              <a:t>plans</a:t>
            </a:r>
          </a:p>
          <a:p>
            <a:pPr marL="457200" lvl="0" indent="-342900" rtl="0">
              <a:lnSpc>
                <a:spcPct val="115000"/>
              </a:lnSpc>
              <a:spcBef>
                <a:spcPts val="0"/>
              </a:spcBef>
              <a:spcAft>
                <a:spcPts val="0"/>
              </a:spcAft>
              <a:buClr>
                <a:schemeClr val="dk1"/>
              </a:buClr>
              <a:buSzPts val="1800"/>
              <a:buFont typeface="Times New Roman"/>
              <a:buChar char="●"/>
            </a:pPr>
            <a:r>
              <a:rPr lang="hr-HR" sz="1800" dirty="0" smtClean="0">
                <a:solidFill>
                  <a:schemeClr val="dk1"/>
                </a:solidFill>
                <a:latin typeface="Arial" panose="020B0604020202020204" pitchFamily="34" charset="0"/>
                <a:ea typeface="Times New Roman"/>
                <a:cs typeface="Arial" panose="020B0604020202020204" pitchFamily="34" charset="0"/>
                <a:sym typeface="Times New Roman"/>
              </a:rPr>
              <a:t>Develop an action plan</a:t>
            </a:r>
            <a:endParaRPr sz="1800"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342900" rtl="0">
              <a:lnSpc>
                <a:spcPct val="115000"/>
              </a:lnSpc>
              <a:spcBef>
                <a:spcPts val="0"/>
              </a:spcBef>
              <a:spcAft>
                <a:spcPts val="0"/>
              </a:spcAft>
              <a:buClr>
                <a:schemeClr val="dk1"/>
              </a:buClr>
              <a:buSzPts val="1800"/>
              <a:buFont typeface="Times New Roman"/>
              <a:buChar char="●"/>
            </a:pPr>
            <a:r>
              <a:rPr lang="en" sz="1800" dirty="0">
                <a:solidFill>
                  <a:schemeClr val="dk1"/>
                </a:solidFill>
                <a:latin typeface="Arial" panose="020B0604020202020204" pitchFamily="34" charset="0"/>
                <a:ea typeface="Times New Roman"/>
                <a:cs typeface="Arial" panose="020B0604020202020204" pitchFamily="34" charset="0"/>
                <a:sym typeface="Times New Roman"/>
              </a:rPr>
              <a:t>Secure </a:t>
            </a:r>
            <a:r>
              <a:rPr lang="hr-HR" sz="1800" dirty="0" smtClean="0">
                <a:solidFill>
                  <a:schemeClr val="dk1"/>
                </a:solidFill>
                <a:latin typeface="Arial" panose="020B0604020202020204" pitchFamily="34" charset="0"/>
                <a:ea typeface="Times New Roman"/>
                <a:cs typeface="Arial" panose="020B0604020202020204" pitchFamily="34" charset="0"/>
                <a:sym typeface="Times New Roman"/>
              </a:rPr>
              <a:t>financial </a:t>
            </a:r>
            <a:r>
              <a:rPr lang="en" sz="1800" dirty="0" smtClean="0">
                <a:solidFill>
                  <a:schemeClr val="dk1"/>
                </a:solidFill>
                <a:latin typeface="Arial" panose="020B0604020202020204" pitchFamily="34" charset="0"/>
                <a:ea typeface="Times New Roman"/>
                <a:cs typeface="Arial" panose="020B0604020202020204" pitchFamily="34" charset="0"/>
                <a:sym typeface="Times New Roman"/>
              </a:rPr>
              <a:t>resources </a:t>
            </a:r>
            <a:endParaRPr sz="1800"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342900" rtl="0">
              <a:lnSpc>
                <a:spcPct val="115000"/>
              </a:lnSpc>
              <a:spcBef>
                <a:spcPts val="0"/>
              </a:spcBef>
              <a:spcAft>
                <a:spcPts val="0"/>
              </a:spcAft>
              <a:buClr>
                <a:schemeClr val="dk1"/>
              </a:buClr>
              <a:buSzPts val="1800"/>
              <a:buFont typeface="Times New Roman"/>
              <a:buChar char="●"/>
            </a:pPr>
            <a:r>
              <a:rPr lang="hr-HR" sz="1800" dirty="0" smtClean="0">
                <a:solidFill>
                  <a:schemeClr val="dk1"/>
                </a:solidFill>
                <a:latin typeface="Arial" panose="020B0604020202020204" pitchFamily="34" charset="0"/>
                <a:ea typeface="Times New Roman"/>
                <a:cs typeface="Arial" panose="020B0604020202020204" pitchFamily="34" charset="0"/>
                <a:sym typeface="Times New Roman"/>
              </a:rPr>
              <a:t>Implement the plans </a:t>
            </a:r>
            <a:endParaRPr sz="1800" dirty="0">
              <a:solidFill>
                <a:schemeClr val="dk1"/>
              </a:solidFill>
              <a:latin typeface="Arial" panose="020B0604020202020204" pitchFamily="34" charset="0"/>
              <a:ea typeface="Times New Roman"/>
              <a:cs typeface="Arial" panose="020B0604020202020204" pitchFamily="34" charset="0"/>
              <a:sym typeface="Times New Roman"/>
            </a:endParaRPr>
          </a:p>
        </p:txBody>
      </p:sp>
      <p:sp>
        <p:nvSpPr>
          <p:cNvPr id="9" name="Google Shape;185;p33"/>
          <p:cNvSpPr/>
          <p:nvPr/>
        </p:nvSpPr>
        <p:spPr>
          <a:xfrm>
            <a:off x="4738480" y="1798292"/>
            <a:ext cx="4231220" cy="3210435"/>
          </a:xfrm>
          <a:prstGeom prst="rect">
            <a:avLst/>
          </a:prstGeom>
          <a:solidFill>
            <a:srgbClr val="A2C4C9">
              <a:alpha val="62680"/>
            </a:srgbClr>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hr-HR" sz="1800" b="1" dirty="0" smtClean="0">
                <a:solidFill>
                  <a:schemeClr val="dk1"/>
                </a:solidFill>
                <a:latin typeface="Arial" panose="020B0604020202020204" pitchFamily="34" charset="0"/>
                <a:ea typeface="Times New Roman"/>
                <a:cs typeface="Arial" panose="020B0604020202020204" pitchFamily="34" charset="0"/>
                <a:sym typeface="Times New Roman"/>
              </a:rPr>
              <a:t>Evaluate</a:t>
            </a:r>
            <a:r>
              <a:rPr lang="en" sz="1800" b="1" dirty="0" smtClean="0">
                <a:solidFill>
                  <a:schemeClr val="dk1"/>
                </a:solidFill>
                <a:latin typeface="Arial" panose="020B0604020202020204" pitchFamily="34" charset="0"/>
                <a:ea typeface="Times New Roman"/>
                <a:cs typeface="Arial" panose="020B0604020202020204" pitchFamily="34" charset="0"/>
                <a:sym typeface="Times New Roman"/>
              </a:rPr>
              <a:t>:</a:t>
            </a:r>
            <a:r>
              <a:rPr lang="en" sz="1800"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hr-HR" sz="1800" dirty="0" smtClean="0">
                <a:solidFill>
                  <a:schemeClr val="dk1"/>
                </a:solidFill>
                <a:latin typeface="Arial" panose="020B0604020202020204" pitchFamily="34" charset="0"/>
                <a:ea typeface="Times New Roman"/>
                <a:cs typeface="Arial" panose="020B0604020202020204" pitchFamily="34" charset="0"/>
                <a:sym typeface="Times New Roman"/>
              </a:rPr>
              <a:t>Learn and adapt</a:t>
            </a:r>
            <a:endParaRPr sz="1800"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342900">
              <a:lnSpc>
                <a:spcPct val="115000"/>
              </a:lnSpc>
              <a:buClr>
                <a:schemeClr val="dk1"/>
              </a:buClr>
              <a:buSzPts val="1800"/>
              <a:buFont typeface="Times New Roman"/>
              <a:buChar char="●"/>
            </a:pPr>
            <a:r>
              <a:rPr lang="en-GB" sz="1800" dirty="0">
                <a:solidFill>
                  <a:schemeClr val="dk1"/>
                </a:solidFill>
                <a:latin typeface="Arial" panose="020B0604020202020204" pitchFamily="34" charset="0"/>
                <a:ea typeface="Times New Roman"/>
                <a:cs typeface="Arial" panose="020B0604020202020204" pitchFamily="34" charset="0"/>
                <a:sym typeface="Times New Roman"/>
              </a:rPr>
              <a:t>Assess </a:t>
            </a:r>
            <a:r>
              <a:rPr lang="en-GB" sz="1800" dirty="0" smtClean="0">
                <a:solidFill>
                  <a:schemeClr val="dk1"/>
                </a:solidFill>
                <a:latin typeface="Arial" panose="020B0604020202020204" pitchFamily="34" charset="0"/>
                <a:ea typeface="Times New Roman"/>
                <a:cs typeface="Arial" panose="020B0604020202020204" pitchFamily="34" charset="0"/>
                <a:sym typeface="Times New Roman"/>
              </a:rPr>
              <a:t>progress</a:t>
            </a:r>
            <a:r>
              <a:rPr lang="hr-HR" sz="1800" dirty="0" smtClean="0">
                <a:solidFill>
                  <a:schemeClr val="dk1"/>
                </a:solidFill>
                <a:latin typeface="Arial" panose="020B0604020202020204" pitchFamily="34" charset="0"/>
                <a:ea typeface="Times New Roman"/>
                <a:cs typeface="Arial" panose="020B0604020202020204" pitchFamily="34" charset="0"/>
                <a:sym typeface="Times New Roman"/>
              </a:rPr>
              <a:t> and outcomes</a:t>
            </a:r>
            <a:endParaRPr lang="en-GB" sz="1800"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342900">
              <a:lnSpc>
                <a:spcPct val="115000"/>
              </a:lnSpc>
              <a:buClr>
                <a:schemeClr val="dk1"/>
              </a:buClr>
              <a:buSzPts val="1800"/>
              <a:buFont typeface="Times New Roman"/>
              <a:buChar char="●"/>
            </a:pPr>
            <a:r>
              <a:rPr lang="en-GB" sz="1800" dirty="0">
                <a:solidFill>
                  <a:schemeClr val="dk1"/>
                </a:solidFill>
                <a:latin typeface="Arial" panose="020B0604020202020204" pitchFamily="34" charset="0"/>
                <a:ea typeface="Times New Roman"/>
                <a:cs typeface="Arial" panose="020B0604020202020204" pitchFamily="34" charset="0"/>
                <a:sym typeface="Times New Roman"/>
              </a:rPr>
              <a:t>Determine </a:t>
            </a:r>
            <a:r>
              <a:rPr lang="hr-HR" sz="1800" dirty="0" smtClean="0">
                <a:solidFill>
                  <a:schemeClr val="dk1"/>
                </a:solidFill>
                <a:latin typeface="Arial" panose="020B0604020202020204" pitchFamily="34" charset="0"/>
                <a:ea typeface="Times New Roman"/>
                <a:cs typeface="Arial" panose="020B0604020202020204" pitchFamily="34" charset="0"/>
                <a:sym typeface="Times New Roman"/>
              </a:rPr>
              <a:t>if there is a need to continue</a:t>
            </a:r>
            <a:endParaRPr lang="en-GB" sz="1800"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342900">
              <a:lnSpc>
                <a:spcPct val="115000"/>
              </a:lnSpc>
              <a:buClr>
                <a:schemeClr val="dk1"/>
              </a:buClr>
              <a:buSzPts val="1800"/>
              <a:buFont typeface="Times New Roman"/>
              <a:buChar char="●"/>
            </a:pPr>
            <a:r>
              <a:rPr lang="hr-HR" sz="1800" dirty="0" smtClean="0">
                <a:solidFill>
                  <a:schemeClr val="dk1"/>
                </a:solidFill>
                <a:latin typeface="Arial" panose="020B0604020202020204" pitchFamily="34" charset="0"/>
                <a:ea typeface="Times New Roman"/>
                <a:cs typeface="Arial" panose="020B0604020202020204" pitchFamily="34" charset="0"/>
                <a:sym typeface="Times New Roman"/>
              </a:rPr>
              <a:t>Adapt the management and action plans</a:t>
            </a:r>
            <a:endParaRPr lang="en-GB" sz="1800"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342900">
              <a:lnSpc>
                <a:spcPct val="115000"/>
              </a:lnSpc>
              <a:buClr>
                <a:schemeClr val="dk1"/>
              </a:buClr>
              <a:buSzPts val="1800"/>
              <a:buFont typeface="Times New Roman"/>
              <a:buChar char="●"/>
            </a:pPr>
            <a:r>
              <a:rPr lang="hr-HR" sz="1800" dirty="0" smtClean="0">
                <a:solidFill>
                  <a:schemeClr val="dk1"/>
                </a:solidFill>
                <a:latin typeface="Arial" panose="020B0604020202020204" pitchFamily="34" charset="0"/>
                <a:ea typeface="Times New Roman"/>
                <a:cs typeface="Arial" panose="020B0604020202020204" pitchFamily="34" charset="0"/>
                <a:sym typeface="Times New Roman"/>
              </a:rPr>
              <a:t>Communicate progress</a:t>
            </a:r>
            <a:endParaRPr lang="en-GB" sz="1800" dirty="0">
              <a:solidFill>
                <a:schemeClr val="dk1"/>
              </a:solidFill>
              <a:latin typeface="Arial" panose="020B0604020202020204" pitchFamily="34" charset="0"/>
              <a:ea typeface="Times New Roman"/>
              <a:cs typeface="Arial" panose="020B0604020202020204" pitchFamily="34" charset="0"/>
              <a:sym typeface="Times New Roman"/>
            </a:endParaRPr>
          </a:p>
        </p:txBody>
      </p:sp>
      <p:sp>
        <p:nvSpPr>
          <p:cNvPr id="2" name="Title 1"/>
          <p:cNvSpPr>
            <a:spLocks noGrp="1"/>
          </p:cNvSpPr>
          <p:nvPr>
            <p:ph type="title"/>
          </p:nvPr>
        </p:nvSpPr>
        <p:spPr/>
        <p:txBody>
          <a:bodyPr/>
          <a:lstStyle/>
          <a:p>
            <a:r>
              <a:rPr lang="en-GB" dirty="0" smtClean="0"/>
              <a:t>Overview: Transboundary Conservation Process</a:t>
            </a:r>
            <a:endParaRPr lang="en-GB" dirty="0"/>
          </a:p>
        </p:txBody>
      </p:sp>
      <p:pic>
        <p:nvPicPr>
          <p:cNvPr id="12" name="Google Shape;128;p27"/>
          <p:cNvPicPr preferRelativeResize="0"/>
          <p:nvPr/>
        </p:nvPicPr>
        <p:blipFill>
          <a:blip r:embed="rId4">
            <a:extLst>
              <a:ext uri="{28A0092B-C50C-407E-A947-70E740481C1C}">
                <a14:useLocalDpi xmlns:a14="http://schemas.microsoft.com/office/drawing/2010/main" val="0"/>
              </a:ext>
            </a:extLst>
          </a:blip>
          <a:stretch>
            <a:fillRect/>
          </a:stretch>
        </p:blipFill>
        <p:spPr>
          <a:xfrm>
            <a:off x="76200" y="77391"/>
            <a:ext cx="714375" cy="683418"/>
          </a:xfrm>
          <a:prstGeom prst="rect">
            <a:avLst/>
          </a:prstGeom>
          <a:noFill/>
          <a:ln>
            <a:noFill/>
          </a:ln>
        </p:spPr>
      </p:pic>
    </p:spTree>
    <p:extLst>
      <p:ext uri="{BB962C8B-B14F-4D97-AF65-F5344CB8AC3E}">
        <p14:creationId xmlns:p14="http://schemas.microsoft.com/office/powerpoint/2010/main" val="2931827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7738"/>
            <a:ext cx="9143999" cy="6098976"/>
          </a:xfrm>
          <a:prstGeom prst="rect">
            <a:avLst/>
          </a:prstGeom>
        </p:spPr>
      </p:pic>
      <p:sp>
        <p:nvSpPr>
          <p:cNvPr id="2" name="Title 1"/>
          <p:cNvSpPr>
            <a:spLocks noGrp="1"/>
          </p:cNvSpPr>
          <p:nvPr>
            <p:ph type="title"/>
          </p:nvPr>
        </p:nvSpPr>
        <p:spPr>
          <a:xfrm>
            <a:off x="1097280" y="126712"/>
            <a:ext cx="8046720" cy="461665"/>
          </a:xfrm>
        </p:spPr>
        <p:txBody>
          <a:bodyPr/>
          <a:lstStyle/>
          <a:p>
            <a:r>
              <a:rPr lang="en-US" sz="2400" dirty="0" smtClean="0"/>
              <a:t>Discussion</a:t>
            </a:r>
            <a:endParaRPr lang="en-GB" sz="2400" dirty="0"/>
          </a:p>
        </p:txBody>
      </p:sp>
      <p:sp>
        <p:nvSpPr>
          <p:cNvPr id="4" name="Text Placeholder 3"/>
          <p:cNvSpPr>
            <a:spLocks noGrp="1"/>
          </p:cNvSpPr>
          <p:nvPr>
            <p:ph type="body" sz="quarter" idx="10"/>
          </p:nvPr>
        </p:nvSpPr>
        <p:spPr/>
        <p:txBody>
          <a:bodyPr/>
          <a:lstStyle/>
          <a:p>
            <a:pPr lvl="0"/>
            <a:r>
              <a:rPr lang="en-US" dirty="0" smtClean="0">
                <a:sym typeface="Times New Roman"/>
              </a:rPr>
              <a:t>What current</a:t>
            </a:r>
            <a:r>
              <a:rPr lang="hr-HR" dirty="0" smtClean="0">
                <a:sym typeface="Times New Roman"/>
              </a:rPr>
              <a:t> or</a:t>
            </a:r>
            <a:r>
              <a:rPr lang="en-US" dirty="0" smtClean="0">
                <a:sym typeface="Times New Roman"/>
              </a:rPr>
              <a:t> proposed </a:t>
            </a:r>
            <a:r>
              <a:rPr lang="hr-HR" dirty="0" smtClean="0">
                <a:sym typeface="Times New Roman"/>
              </a:rPr>
              <a:t>Transboundary Conservation Areas </a:t>
            </a:r>
            <a:r>
              <a:rPr lang="en-US" dirty="0" smtClean="0">
                <a:sym typeface="Times New Roman"/>
              </a:rPr>
              <a:t>are you involved in</a:t>
            </a:r>
            <a:r>
              <a:rPr lang="hr-HR" dirty="0" smtClean="0">
                <a:sym typeface="Times New Roman"/>
              </a:rPr>
              <a:t>?</a:t>
            </a:r>
            <a:r>
              <a:rPr lang="en-US" dirty="0" smtClean="0">
                <a:sym typeface="Times New Roman"/>
              </a:rPr>
              <a:t> What are the challenges? What are the real or potential benefits?</a:t>
            </a:r>
          </a:p>
          <a:p>
            <a:pPr lvl="1"/>
            <a:r>
              <a:rPr lang="en-US" dirty="0" smtClean="0"/>
              <a:t>…</a:t>
            </a:r>
            <a:endParaRPr lang="en-GB" dirty="0"/>
          </a:p>
        </p:txBody>
      </p:sp>
      <p:pic>
        <p:nvPicPr>
          <p:cNvPr id="7" name="Google Shape;128;p27"/>
          <p:cNvPicPr preferRelativeResize="0"/>
          <p:nvPr/>
        </p:nvPicPr>
        <p:blipFill>
          <a:blip r:embed="rId4">
            <a:extLst>
              <a:ext uri="{28A0092B-C50C-407E-A947-70E740481C1C}">
                <a14:useLocalDpi xmlns:a14="http://schemas.microsoft.com/office/drawing/2010/main" val="0"/>
              </a:ext>
            </a:extLst>
          </a:blip>
          <a:stretch>
            <a:fillRect/>
          </a:stretch>
        </p:blipFill>
        <p:spPr>
          <a:xfrm>
            <a:off x="76200" y="77391"/>
            <a:ext cx="714375" cy="683418"/>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Transboundary Conservation Areas</a:t>
            </a:r>
            <a:endParaRPr lang="en-GB" dirty="0"/>
          </a:p>
        </p:txBody>
      </p:sp>
      <p:sp>
        <p:nvSpPr>
          <p:cNvPr id="3" name="Subtitle 2"/>
          <p:cNvSpPr>
            <a:spLocks noGrp="1"/>
          </p:cNvSpPr>
          <p:nvPr>
            <p:ph type="subTitle" idx="1"/>
          </p:nvPr>
        </p:nvSpPr>
        <p:spPr/>
        <p:txBody>
          <a:bodyPr/>
          <a:lstStyle/>
          <a:p>
            <a:r>
              <a:rPr lang="en-US" smtClean="0"/>
              <a:t>End of Lesson 1</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9" name="Google Shape;119;p26"/>
          <p:cNvSpPr/>
          <p:nvPr/>
        </p:nvSpPr>
        <p:spPr>
          <a:xfrm>
            <a:off x="790575" y="936861"/>
            <a:ext cx="7829400" cy="770400"/>
          </a:xfrm>
          <a:prstGeom prst="round2SameRect">
            <a:avLst>
              <a:gd name="adj1" fmla="val 16667"/>
              <a:gd name="adj2" fmla="val 0"/>
            </a:avLst>
          </a:prstGeom>
          <a:solidFill>
            <a:srgbClr val="A2C4C9"/>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400" b="1" dirty="0">
                <a:latin typeface="Arial" panose="020B0604020202020204" pitchFamily="34" charset="0"/>
                <a:ea typeface="Times New Roman"/>
                <a:cs typeface="Arial" panose="020B0604020202020204" pitchFamily="34" charset="0"/>
                <a:sym typeface="Times New Roman"/>
              </a:rPr>
              <a:t>Introduction and Background</a:t>
            </a:r>
            <a:endParaRPr sz="2400" b="1" dirty="0"/>
          </a:p>
        </p:txBody>
      </p:sp>
      <p:sp>
        <p:nvSpPr>
          <p:cNvPr id="120" name="Google Shape;120;p26"/>
          <p:cNvSpPr/>
          <p:nvPr/>
        </p:nvSpPr>
        <p:spPr>
          <a:xfrm>
            <a:off x="790575" y="2622789"/>
            <a:ext cx="7829400" cy="770400"/>
          </a:xfrm>
          <a:prstGeom prst="rect">
            <a:avLst/>
          </a:prstGeom>
          <a:solidFill>
            <a:srgbClr val="A2C4C9">
              <a:alpha val="62680"/>
            </a:srgbClr>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latin typeface="Arial" panose="020B0604020202020204" pitchFamily="34" charset="0"/>
                <a:ea typeface="Times New Roman"/>
                <a:cs typeface="Arial" panose="020B0604020202020204" pitchFamily="34" charset="0"/>
                <a:sym typeface="Times New Roman"/>
              </a:rPr>
              <a:t>Importance</a:t>
            </a:r>
            <a:r>
              <a:rPr lang="hr-HR" sz="2000" dirty="0" smtClean="0">
                <a:latin typeface="Arial" panose="020B0604020202020204" pitchFamily="34" charset="0"/>
                <a:ea typeface="Times New Roman"/>
                <a:cs typeface="Arial" panose="020B0604020202020204" pitchFamily="34" charset="0"/>
                <a:sym typeface="Times New Roman"/>
              </a:rPr>
              <a:t>,</a:t>
            </a:r>
            <a:r>
              <a:rPr lang="en" sz="2000" dirty="0" smtClean="0">
                <a:latin typeface="Arial" panose="020B0604020202020204" pitchFamily="34" charset="0"/>
                <a:ea typeface="Times New Roman"/>
                <a:cs typeface="Arial" panose="020B0604020202020204" pitchFamily="34" charset="0"/>
                <a:sym typeface="Times New Roman"/>
              </a:rPr>
              <a:t> benefits</a:t>
            </a:r>
            <a:r>
              <a:rPr lang="hr-HR" sz="2000" dirty="0" smtClean="0">
                <a:latin typeface="Arial" panose="020B0604020202020204" pitchFamily="34" charset="0"/>
                <a:ea typeface="Times New Roman"/>
                <a:cs typeface="Arial" panose="020B0604020202020204" pitchFamily="34" charset="0"/>
                <a:sym typeface="Times New Roman"/>
              </a:rPr>
              <a:t> and challenges</a:t>
            </a:r>
            <a:r>
              <a:rPr lang="en" sz="2000" dirty="0" smtClean="0">
                <a:latin typeface="Arial" panose="020B0604020202020204" pitchFamily="34" charset="0"/>
                <a:ea typeface="Times New Roman"/>
                <a:cs typeface="Arial" panose="020B0604020202020204" pitchFamily="34" charset="0"/>
                <a:sym typeface="Times New Roman"/>
              </a:rPr>
              <a:t> </a:t>
            </a:r>
            <a:r>
              <a:rPr lang="en" sz="2000" dirty="0">
                <a:latin typeface="Arial" panose="020B0604020202020204" pitchFamily="34" charset="0"/>
                <a:ea typeface="Times New Roman"/>
                <a:cs typeface="Arial" panose="020B0604020202020204" pitchFamily="34" charset="0"/>
                <a:sym typeface="Times New Roman"/>
              </a:rPr>
              <a:t>of transboundary conservation</a:t>
            </a:r>
            <a:endParaRPr sz="2000" dirty="0">
              <a:latin typeface="Arial" panose="020B0604020202020204" pitchFamily="34" charset="0"/>
              <a:ea typeface="Times New Roman"/>
              <a:cs typeface="Arial" panose="020B0604020202020204" pitchFamily="34" charset="0"/>
              <a:sym typeface="Times New Roman"/>
            </a:endParaRPr>
          </a:p>
        </p:txBody>
      </p:sp>
      <p:sp>
        <p:nvSpPr>
          <p:cNvPr id="121" name="Google Shape;121;p26"/>
          <p:cNvSpPr/>
          <p:nvPr/>
        </p:nvSpPr>
        <p:spPr>
          <a:xfrm>
            <a:off x="790575" y="3465753"/>
            <a:ext cx="7829400" cy="770400"/>
          </a:xfrm>
          <a:prstGeom prst="rect">
            <a:avLst/>
          </a:prstGeom>
          <a:solidFill>
            <a:srgbClr val="A2C4C9">
              <a:alpha val="62680"/>
            </a:srgbClr>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hr-HR" sz="2000" dirty="0" smtClean="0">
                <a:latin typeface="Arial" panose="020B0604020202020204" pitchFamily="34" charset="0"/>
                <a:ea typeface="Times New Roman"/>
                <a:cs typeface="Arial" panose="020B0604020202020204" pitchFamily="34" charset="0"/>
                <a:sym typeface="Times New Roman"/>
              </a:rPr>
              <a:t>International frameworks and approaches</a:t>
            </a:r>
            <a:endParaRPr sz="2000" dirty="0">
              <a:latin typeface="Arial" panose="020B0604020202020204" pitchFamily="34" charset="0"/>
              <a:ea typeface="Times New Roman"/>
              <a:cs typeface="Arial" panose="020B0604020202020204" pitchFamily="34" charset="0"/>
              <a:sym typeface="Times New Roman"/>
            </a:endParaRPr>
          </a:p>
        </p:txBody>
      </p:sp>
      <p:sp>
        <p:nvSpPr>
          <p:cNvPr id="122" name="Google Shape;122;p26"/>
          <p:cNvSpPr/>
          <p:nvPr/>
        </p:nvSpPr>
        <p:spPr>
          <a:xfrm>
            <a:off x="790575" y="1779825"/>
            <a:ext cx="7829400" cy="770400"/>
          </a:xfrm>
          <a:prstGeom prst="rect">
            <a:avLst/>
          </a:prstGeom>
          <a:solidFill>
            <a:srgbClr val="A2C4C9">
              <a:alpha val="62680"/>
            </a:srgbClr>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latin typeface="Arial" panose="020B0604020202020204" pitchFamily="34" charset="0"/>
                <a:ea typeface="Times New Roman"/>
                <a:cs typeface="Arial" panose="020B0604020202020204" pitchFamily="34" charset="0"/>
                <a:sym typeface="Times New Roman"/>
              </a:rPr>
              <a:t>Defining transboundary conservation </a:t>
            </a:r>
            <a:endParaRPr sz="2000" dirty="0">
              <a:latin typeface="Arial" panose="020B0604020202020204" pitchFamily="34" charset="0"/>
              <a:ea typeface="Times New Roman"/>
              <a:cs typeface="Arial" panose="020B0604020202020204" pitchFamily="34" charset="0"/>
              <a:sym typeface="Times New Roman"/>
            </a:endParaRPr>
          </a:p>
        </p:txBody>
      </p:sp>
      <p:sp>
        <p:nvSpPr>
          <p:cNvPr id="9" name="Google Shape;121;p26"/>
          <p:cNvSpPr/>
          <p:nvPr/>
        </p:nvSpPr>
        <p:spPr>
          <a:xfrm>
            <a:off x="790575" y="4308716"/>
            <a:ext cx="7829400" cy="770400"/>
          </a:xfrm>
          <a:prstGeom prst="rect">
            <a:avLst/>
          </a:prstGeom>
          <a:solidFill>
            <a:srgbClr val="A2C4C9">
              <a:alpha val="62680"/>
            </a:srgbClr>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latin typeface="Arial" panose="020B0604020202020204" pitchFamily="34" charset="0"/>
                <a:ea typeface="Times New Roman"/>
                <a:cs typeface="Arial" panose="020B0604020202020204" pitchFamily="34" charset="0"/>
                <a:sym typeface="Times New Roman"/>
              </a:rPr>
              <a:t>Overview of the </a:t>
            </a:r>
            <a:r>
              <a:rPr lang="hr-HR" sz="2000" dirty="0" smtClean="0">
                <a:latin typeface="Arial" panose="020B0604020202020204" pitchFamily="34" charset="0"/>
                <a:ea typeface="Times New Roman"/>
                <a:cs typeface="Arial" panose="020B0604020202020204" pitchFamily="34" charset="0"/>
                <a:sym typeface="Times New Roman"/>
              </a:rPr>
              <a:t>transboundary conservation </a:t>
            </a:r>
            <a:r>
              <a:rPr lang="en" sz="2000" dirty="0" smtClean="0">
                <a:latin typeface="Arial" panose="020B0604020202020204" pitchFamily="34" charset="0"/>
                <a:ea typeface="Times New Roman"/>
                <a:cs typeface="Arial" panose="020B0604020202020204" pitchFamily="34" charset="0"/>
                <a:sym typeface="Times New Roman"/>
              </a:rPr>
              <a:t>process</a:t>
            </a:r>
            <a:endParaRPr sz="2000" dirty="0">
              <a:latin typeface="Arial" panose="020B0604020202020204" pitchFamily="34" charset="0"/>
              <a:ea typeface="Times New Roman"/>
              <a:cs typeface="Arial" panose="020B0604020202020204" pitchFamily="34" charset="0"/>
              <a:sym typeface="Times New Roman"/>
            </a:endParaRPr>
          </a:p>
        </p:txBody>
      </p:sp>
      <p:sp>
        <p:nvSpPr>
          <p:cNvPr id="3" name="Title 2"/>
          <p:cNvSpPr>
            <a:spLocks noGrp="1"/>
          </p:cNvSpPr>
          <p:nvPr>
            <p:ph type="title"/>
          </p:nvPr>
        </p:nvSpPr>
        <p:spPr>
          <a:xfrm>
            <a:off x="1097280" y="126712"/>
            <a:ext cx="8046720" cy="461665"/>
          </a:xfrm>
        </p:spPr>
        <p:txBody>
          <a:bodyPr/>
          <a:lstStyle/>
          <a:p>
            <a:r>
              <a:rPr lang="en-GB" sz="2400" dirty="0" smtClean="0"/>
              <a:t>Lesson Overview &amp; Goals</a:t>
            </a:r>
            <a:endParaRPr lang="en-GB"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7738"/>
            <a:ext cx="9143999" cy="6098976"/>
          </a:xfrm>
          <a:prstGeom prst="rect">
            <a:avLst/>
          </a:prstGeom>
        </p:spPr>
      </p:pic>
      <p:sp>
        <p:nvSpPr>
          <p:cNvPr id="4" name="Title 3"/>
          <p:cNvSpPr>
            <a:spLocks noGrp="1"/>
          </p:cNvSpPr>
          <p:nvPr>
            <p:ph type="title"/>
          </p:nvPr>
        </p:nvSpPr>
        <p:spPr>
          <a:xfrm>
            <a:off x="1097280" y="126712"/>
            <a:ext cx="8046720" cy="461665"/>
          </a:xfrm>
        </p:spPr>
        <p:txBody>
          <a:bodyPr/>
          <a:lstStyle/>
          <a:p>
            <a:r>
              <a:rPr lang="en-GB" sz="2400" dirty="0" smtClean="0"/>
              <a:t>Transboundary Conservation: Defined</a:t>
            </a:r>
            <a:endParaRPr lang="en-GB" sz="2400" dirty="0"/>
          </a:p>
        </p:txBody>
      </p:sp>
      <p:sp>
        <p:nvSpPr>
          <p:cNvPr id="3" name="Text Placeholder 2"/>
          <p:cNvSpPr>
            <a:spLocks noGrp="1"/>
          </p:cNvSpPr>
          <p:nvPr>
            <p:ph type="body" sz="quarter" idx="10"/>
          </p:nvPr>
        </p:nvSpPr>
        <p:spPr/>
        <p:txBody>
          <a:bodyPr/>
          <a:lstStyle/>
          <a:p>
            <a:r>
              <a:rPr lang="en-GB" smtClean="0"/>
              <a:t>What is transboundary conservation? What are some examples?</a:t>
            </a:r>
          </a:p>
          <a:p>
            <a:pPr lvl="1"/>
            <a:r>
              <a:rPr lang="en-US" smtClean="0"/>
              <a:t>…</a:t>
            </a:r>
            <a:endParaRPr lang="en-GB" dirty="0" smtClean="0"/>
          </a:p>
        </p:txBody>
      </p:sp>
      <p:pic>
        <p:nvPicPr>
          <p:cNvPr id="7" name="Google Shape;128;p27"/>
          <p:cNvPicPr preferRelativeResize="0"/>
          <p:nvPr/>
        </p:nvPicPr>
        <p:blipFill>
          <a:blip r:embed="rId4">
            <a:extLst>
              <a:ext uri="{28A0092B-C50C-407E-A947-70E740481C1C}">
                <a14:useLocalDpi xmlns:a14="http://schemas.microsoft.com/office/drawing/2010/main" val="0"/>
              </a:ext>
            </a:extLst>
          </a:blip>
          <a:stretch>
            <a:fillRect/>
          </a:stretch>
        </p:blipFill>
        <p:spPr>
          <a:xfrm>
            <a:off x="76200" y="77391"/>
            <a:ext cx="714375" cy="683418"/>
          </a:xfrm>
          <a:prstGeom prst="rect">
            <a:avLst/>
          </a:prstGeom>
          <a:noFill/>
          <a:ln>
            <a:noFill/>
          </a:ln>
        </p:spPr>
      </p:pic>
    </p:spTree>
    <p:extLst>
      <p:ext uri="{BB962C8B-B14F-4D97-AF65-F5344CB8AC3E}">
        <p14:creationId xmlns:p14="http://schemas.microsoft.com/office/powerpoint/2010/main" val="2742622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6" name="Google Shape;107;p25"/>
          <p:cNvPicPr preferRelativeResize="0"/>
          <p:nvPr/>
        </p:nvPicPr>
        <p:blipFill>
          <a:blip r:embed="rId3">
            <a:alphaModFix/>
          </a:blip>
          <a:stretch>
            <a:fillRect/>
          </a:stretch>
        </p:blipFill>
        <p:spPr>
          <a:xfrm>
            <a:off x="0" y="0"/>
            <a:ext cx="9144001" cy="5143501"/>
          </a:xfrm>
          <a:prstGeom prst="rect">
            <a:avLst/>
          </a:prstGeom>
          <a:noFill/>
          <a:ln>
            <a:noFill/>
          </a:ln>
        </p:spPr>
      </p:pic>
      <p:sp>
        <p:nvSpPr>
          <p:cNvPr id="130" name="Google Shape;130;p27"/>
          <p:cNvSpPr/>
          <p:nvPr/>
        </p:nvSpPr>
        <p:spPr>
          <a:xfrm>
            <a:off x="250650" y="2486193"/>
            <a:ext cx="8642700" cy="2556070"/>
          </a:xfrm>
          <a:prstGeom prst="rect">
            <a:avLst/>
          </a:prstGeom>
          <a:solidFill>
            <a:srgbClr val="A2C4C9">
              <a:alpha val="62680"/>
            </a:srgbClr>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latin typeface="Arial" panose="020B0604020202020204" pitchFamily="34" charset="0"/>
                <a:ea typeface="Times New Roman"/>
                <a:cs typeface="Arial" panose="020B0604020202020204" pitchFamily="34" charset="0"/>
                <a:sym typeface="Times New Roman"/>
              </a:rPr>
              <a:t>Elements of </a:t>
            </a:r>
            <a:r>
              <a:rPr lang="hr-HR" sz="2000" b="1" dirty="0" smtClean="0">
                <a:latin typeface="Arial" panose="020B0604020202020204" pitchFamily="34" charset="0"/>
                <a:ea typeface="Times New Roman"/>
                <a:cs typeface="Arial" panose="020B0604020202020204" pitchFamily="34" charset="0"/>
                <a:sym typeface="Times New Roman"/>
              </a:rPr>
              <a:t>International</a:t>
            </a:r>
            <a:r>
              <a:rPr lang="en" sz="2000" b="1" dirty="0" smtClean="0">
                <a:latin typeface="Arial" panose="020B0604020202020204" pitchFamily="34" charset="0"/>
                <a:ea typeface="Times New Roman"/>
                <a:cs typeface="Arial" panose="020B0604020202020204" pitchFamily="34" charset="0"/>
                <a:sym typeface="Times New Roman"/>
              </a:rPr>
              <a:t> Cooperation: </a:t>
            </a:r>
            <a:endParaRPr lang="hr-HR" sz="2000" b="1" dirty="0" smtClean="0">
              <a:latin typeface="Arial" panose="020B0604020202020204" pitchFamily="34" charset="0"/>
              <a:ea typeface="Times New Roman"/>
              <a:cs typeface="Arial" panose="020B0604020202020204" pitchFamily="34" charset="0"/>
              <a:sym typeface="Times New Roman"/>
            </a:endParaRPr>
          </a:p>
          <a:p>
            <a:pPr marL="457200" lvl="0" indent="-342900">
              <a:lnSpc>
                <a:spcPct val="115000"/>
              </a:lnSpc>
              <a:buClr>
                <a:schemeClr val="dk1"/>
              </a:buClr>
              <a:buSzPts val="1800"/>
              <a:buChar char="●"/>
            </a:pPr>
            <a:r>
              <a:rPr lang="en" sz="1800" dirty="0" smtClean="0">
                <a:latin typeface="Arial" panose="020B0604020202020204" pitchFamily="34" charset="0"/>
                <a:ea typeface="Times New Roman"/>
                <a:cs typeface="Arial" panose="020B0604020202020204" pitchFamily="34" charset="0"/>
                <a:sym typeface="Times New Roman"/>
              </a:rPr>
              <a:t>Identifying common values</a:t>
            </a:r>
            <a:r>
              <a:rPr lang="hr-HR" sz="1800" dirty="0" smtClean="0">
                <a:latin typeface="Arial" panose="020B0604020202020204" pitchFamily="34" charset="0"/>
                <a:ea typeface="Times New Roman"/>
                <a:cs typeface="Arial" panose="020B0604020202020204" pitchFamily="34" charset="0"/>
                <a:sym typeface="Times New Roman"/>
              </a:rPr>
              <a:t> and </a:t>
            </a:r>
            <a:r>
              <a:rPr lang="en-GB" sz="1800" dirty="0">
                <a:latin typeface="Arial" panose="020B0604020202020204" pitchFamily="34" charset="0"/>
                <a:cs typeface="Arial" panose="020B0604020202020204" pitchFamily="34" charset="0"/>
              </a:rPr>
              <a:t>needs concerning shared natural </a:t>
            </a:r>
            <a:r>
              <a:rPr lang="en-GB" sz="1800" dirty="0" smtClean="0">
                <a:latin typeface="Arial" panose="020B0604020202020204" pitchFamily="34" charset="0"/>
                <a:cs typeface="Arial" panose="020B0604020202020204" pitchFamily="34" charset="0"/>
              </a:rPr>
              <a:t>resource</a:t>
            </a:r>
            <a:endParaRPr lang="hr-HR" sz="1800" dirty="0" smtClean="0">
              <a:latin typeface="Arial" panose="020B0604020202020204" pitchFamily="34" charset="0"/>
              <a:cs typeface="Arial" panose="020B0604020202020204" pitchFamily="34" charset="0"/>
            </a:endParaRPr>
          </a:p>
          <a:p>
            <a:pPr marL="457200" lvl="0" indent="-342900">
              <a:lnSpc>
                <a:spcPct val="115000"/>
              </a:lnSpc>
              <a:buClr>
                <a:schemeClr val="dk1"/>
              </a:buClr>
              <a:buSzPts val="1800"/>
              <a:buChar char="●"/>
            </a:pPr>
            <a:r>
              <a:rPr lang="en" sz="1800" dirty="0" smtClean="0">
                <a:latin typeface="Arial" panose="020B0604020202020204" pitchFamily="34" charset="0"/>
                <a:ea typeface="Times New Roman"/>
                <a:cs typeface="Arial" panose="020B0604020202020204" pitchFamily="34" charset="0"/>
                <a:sym typeface="Times New Roman"/>
              </a:rPr>
              <a:t>Coordinating </a:t>
            </a:r>
            <a:r>
              <a:rPr lang="hr-HR" sz="1800" dirty="0" smtClean="0">
                <a:latin typeface="Arial" panose="020B0604020202020204" pitchFamily="34" charset="0"/>
                <a:ea typeface="Times New Roman"/>
                <a:cs typeface="Arial" panose="020B0604020202020204" pitchFamily="34" charset="0"/>
                <a:sym typeface="Times New Roman"/>
              </a:rPr>
              <a:t>(inter)</a:t>
            </a:r>
            <a:r>
              <a:rPr lang="en" sz="1800" dirty="0" smtClean="0">
                <a:latin typeface="Arial" panose="020B0604020202020204" pitchFamily="34" charset="0"/>
                <a:ea typeface="Times New Roman"/>
                <a:cs typeface="Arial" panose="020B0604020202020204" pitchFamily="34" charset="0"/>
                <a:sym typeface="Times New Roman"/>
              </a:rPr>
              <a:t>national </a:t>
            </a:r>
            <a:r>
              <a:rPr lang="en" sz="1800" dirty="0">
                <a:latin typeface="Arial" panose="020B0604020202020204" pitchFamily="34" charset="0"/>
                <a:ea typeface="Times New Roman"/>
                <a:cs typeface="Arial" panose="020B0604020202020204" pitchFamily="34" charset="0"/>
                <a:sym typeface="Times New Roman"/>
              </a:rPr>
              <a:t>objectives and </a:t>
            </a:r>
            <a:r>
              <a:rPr lang="en" sz="1800" dirty="0" smtClean="0">
                <a:latin typeface="Arial" panose="020B0604020202020204" pitchFamily="34" charset="0"/>
                <a:ea typeface="Times New Roman"/>
                <a:cs typeface="Arial" panose="020B0604020202020204" pitchFamily="34" charset="0"/>
                <a:sym typeface="Times New Roman"/>
              </a:rPr>
              <a:t>management</a:t>
            </a:r>
            <a:endParaRPr lang="hr-HR" sz="1800" dirty="0" smtClean="0">
              <a:latin typeface="Arial" panose="020B0604020202020204" pitchFamily="34" charset="0"/>
              <a:ea typeface="Times New Roman"/>
              <a:cs typeface="Arial" panose="020B0604020202020204" pitchFamily="34" charset="0"/>
              <a:sym typeface="Times New Roman"/>
            </a:endParaRPr>
          </a:p>
          <a:p>
            <a:pPr marL="457200" lvl="0" indent="-342900">
              <a:lnSpc>
                <a:spcPct val="115000"/>
              </a:lnSpc>
              <a:buClr>
                <a:schemeClr val="dk1"/>
              </a:buClr>
              <a:buSzPts val="1800"/>
              <a:buChar char="●"/>
            </a:pPr>
            <a:r>
              <a:rPr lang="hr-HR" sz="1800" dirty="0" smtClean="0">
                <a:latin typeface="Arial" panose="020B0604020202020204" pitchFamily="34" charset="0"/>
                <a:ea typeface="Times New Roman"/>
                <a:cs typeface="Arial" panose="020B0604020202020204" pitchFamily="34" charset="0"/>
                <a:sym typeface="Times New Roman"/>
              </a:rPr>
              <a:t>Improving conservation efforts beyond national boundaries</a:t>
            </a:r>
          </a:p>
          <a:p>
            <a:pPr marL="457200" lvl="0" indent="-342900">
              <a:lnSpc>
                <a:spcPct val="115000"/>
              </a:lnSpc>
              <a:buClr>
                <a:schemeClr val="dk1"/>
              </a:buClr>
              <a:buSzPts val="1800"/>
              <a:buChar char="●"/>
            </a:pPr>
            <a:r>
              <a:rPr lang="en" sz="1800" dirty="0" smtClean="0">
                <a:latin typeface="Arial" panose="020B0604020202020204" pitchFamily="34" charset="0"/>
                <a:ea typeface="Times New Roman"/>
                <a:cs typeface="Arial" panose="020B0604020202020204" pitchFamily="34" charset="0"/>
                <a:sym typeface="Times New Roman"/>
              </a:rPr>
              <a:t>Harmonizing laws and programmes </a:t>
            </a:r>
            <a:endParaRPr lang="hr-HR" sz="1800" dirty="0" smtClean="0">
              <a:latin typeface="Arial" panose="020B0604020202020204" pitchFamily="34" charset="0"/>
              <a:ea typeface="Times New Roman"/>
              <a:cs typeface="Arial" panose="020B0604020202020204" pitchFamily="34" charset="0"/>
              <a:sym typeface="Times New Roman"/>
            </a:endParaRPr>
          </a:p>
          <a:p>
            <a:pPr marL="457200" lvl="0" indent="-342900">
              <a:lnSpc>
                <a:spcPct val="115000"/>
              </a:lnSpc>
              <a:buClr>
                <a:schemeClr val="dk1"/>
              </a:buClr>
              <a:buSzPts val="1800"/>
              <a:buChar char="●"/>
            </a:pPr>
            <a:r>
              <a:rPr lang="en" sz="1800" dirty="0" smtClean="0">
                <a:latin typeface="Arial" panose="020B0604020202020204" pitchFamily="34" charset="0"/>
                <a:ea typeface="Times New Roman"/>
                <a:cs typeface="Arial" panose="020B0604020202020204" pitchFamily="34" charset="0"/>
                <a:sym typeface="Times New Roman"/>
              </a:rPr>
              <a:t>Engaging </a:t>
            </a:r>
            <a:r>
              <a:rPr lang="en" sz="1800" dirty="0">
                <a:latin typeface="Arial" panose="020B0604020202020204" pitchFamily="34" charset="0"/>
                <a:ea typeface="Times New Roman"/>
                <a:cs typeface="Arial" panose="020B0604020202020204" pitchFamily="34" charset="0"/>
                <a:sym typeface="Times New Roman"/>
              </a:rPr>
              <a:t>with relevant stakeholders </a:t>
            </a:r>
            <a:endParaRPr lang="hr-HR" sz="1800" dirty="0" smtClean="0">
              <a:latin typeface="Arial" panose="020B0604020202020204" pitchFamily="34" charset="0"/>
              <a:ea typeface="Times New Roman"/>
              <a:cs typeface="Arial" panose="020B0604020202020204" pitchFamily="34" charset="0"/>
              <a:sym typeface="Times New Roman"/>
            </a:endParaRPr>
          </a:p>
          <a:p>
            <a:pPr marL="457200" lvl="0" indent="-342900">
              <a:lnSpc>
                <a:spcPct val="115000"/>
              </a:lnSpc>
              <a:buClr>
                <a:schemeClr val="dk1"/>
              </a:buClr>
              <a:buSzPts val="1800"/>
              <a:buChar char="●"/>
            </a:pPr>
            <a:r>
              <a:rPr lang="en" sz="1800" dirty="0" smtClean="0">
                <a:latin typeface="Arial" panose="020B0604020202020204" pitchFamily="34" charset="0"/>
                <a:ea typeface="Times New Roman"/>
                <a:cs typeface="Arial" panose="020B0604020202020204" pitchFamily="34" charset="0"/>
                <a:sym typeface="Times New Roman"/>
              </a:rPr>
              <a:t>Developing collaboration among different governance systems</a:t>
            </a:r>
            <a:endParaRPr sz="1800" dirty="0">
              <a:latin typeface="Arial" panose="020B0604020202020204" pitchFamily="34" charset="0"/>
              <a:ea typeface="Times New Roman"/>
              <a:cs typeface="Arial" panose="020B0604020202020204" pitchFamily="34" charset="0"/>
              <a:sym typeface="Times New Roman"/>
            </a:endParaRPr>
          </a:p>
        </p:txBody>
      </p:sp>
      <p:sp>
        <p:nvSpPr>
          <p:cNvPr id="131" name="Google Shape;131;p27"/>
          <p:cNvSpPr txBox="1"/>
          <p:nvPr/>
        </p:nvSpPr>
        <p:spPr>
          <a:xfrm>
            <a:off x="624300" y="1180455"/>
            <a:ext cx="7895400" cy="1204500"/>
          </a:xfrm>
          <a:prstGeom prst="rect">
            <a:avLst/>
          </a:prstGeom>
          <a:solidFill>
            <a:srgbClr val="A2C4C9"/>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000" b="1" dirty="0">
                <a:latin typeface="Arial" panose="020B0604020202020204" pitchFamily="34" charset="0"/>
                <a:ea typeface="Times New Roman"/>
                <a:cs typeface="Arial" panose="020B0604020202020204" pitchFamily="34" charset="0"/>
                <a:sym typeface="Times New Roman"/>
              </a:rPr>
              <a:t>Transboundary Conservation: </a:t>
            </a:r>
            <a:endParaRPr sz="2000" b="1" dirty="0">
              <a:latin typeface="Arial" panose="020B0604020202020204" pitchFamily="34" charset="0"/>
              <a:ea typeface="Times New Roman"/>
              <a:cs typeface="Arial" panose="020B0604020202020204" pitchFamily="34" charset="0"/>
              <a:sym typeface="Times New Roman"/>
            </a:endParaRPr>
          </a:p>
          <a:p>
            <a:pPr marL="457200" lvl="0" algn="ctr">
              <a:lnSpc>
                <a:spcPct val="115000"/>
              </a:lnSpc>
            </a:pPr>
            <a:r>
              <a:rPr lang="en" sz="2000" dirty="0">
                <a:latin typeface="Arial" panose="020B0604020202020204" pitchFamily="34" charset="0"/>
                <a:ea typeface="Times New Roman"/>
                <a:cs typeface="Arial" panose="020B0604020202020204" pitchFamily="34" charset="0"/>
                <a:sym typeface="Times New Roman"/>
              </a:rPr>
              <a:t>“A process of cooperation to achieve conservation </a:t>
            </a:r>
            <a:r>
              <a:rPr lang="hr-HR" sz="2000" dirty="0" smtClean="0">
                <a:latin typeface="Arial" panose="020B0604020202020204" pitchFamily="34" charset="0"/>
                <a:ea typeface="Times New Roman"/>
                <a:cs typeface="Arial" panose="020B0604020202020204" pitchFamily="34" charset="0"/>
                <a:sym typeface="Times New Roman"/>
              </a:rPr>
              <a:t>goals </a:t>
            </a:r>
            <a:r>
              <a:rPr lang="en" sz="2000" dirty="0" smtClean="0">
                <a:latin typeface="Arial" panose="020B0604020202020204" pitchFamily="34" charset="0"/>
                <a:ea typeface="Times New Roman"/>
                <a:cs typeface="Arial" panose="020B0604020202020204" pitchFamily="34" charset="0"/>
                <a:sym typeface="Times New Roman"/>
              </a:rPr>
              <a:t>across </a:t>
            </a:r>
            <a:r>
              <a:rPr lang="en" sz="2000" dirty="0">
                <a:latin typeface="Arial" panose="020B0604020202020204" pitchFamily="34" charset="0"/>
                <a:ea typeface="Times New Roman"/>
                <a:cs typeface="Arial" panose="020B0604020202020204" pitchFamily="34" charset="0"/>
                <a:sym typeface="Times New Roman"/>
              </a:rPr>
              <a:t>one or more international </a:t>
            </a:r>
            <a:r>
              <a:rPr lang="en" sz="2000" dirty="0" smtClean="0">
                <a:latin typeface="Arial" panose="020B0604020202020204" pitchFamily="34" charset="0"/>
                <a:ea typeface="Times New Roman"/>
                <a:cs typeface="Arial" panose="020B0604020202020204" pitchFamily="34" charset="0"/>
                <a:sym typeface="Times New Roman"/>
              </a:rPr>
              <a:t>boundaries” </a:t>
            </a:r>
            <a:endParaRPr sz="2000" dirty="0">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None/>
            </a:pPr>
            <a:endParaRPr dirty="0"/>
          </a:p>
        </p:txBody>
      </p:sp>
      <p:sp>
        <p:nvSpPr>
          <p:cNvPr id="3" name="Title 2"/>
          <p:cNvSpPr>
            <a:spLocks noGrp="1"/>
          </p:cNvSpPr>
          <p:nvPr>
            <p:ph type="title"/>
          </p:nvPr>
        </p:nvSpPr>
        <p:spPr>
          <a:xfrm>
            <a:off x="1097280" y="126712"/>
            <a:ext cx="8046720" cy="584775"/>
          </a:xfrm>
        </p:spPr>
        <p:txBody>
          <a:bodyPr/>
          <a:lstStyle/>
          <a:p>
            <a:r>
              <a:rPr lang="en-GB" dirty="0" smtClean="0"/>
              <a:t>Transboundary Conservation: Defined</a:t>
            </a:r>
            <a:endParaRPr lang="en-GB" dirty="0"/>
          </a:p>
        </p:txBody>
      </p:sp>
      <p:pic>
        <p:nvPicPr>
          <p:cNvPr id="7" name="Google Shape;128;p27"/>
          <p:cNvPicPr preferRelativeResize="0"/>
          <p:nvPr/>
        </p:nvPicPr>
        <p:blipFill>
          <a:blip r:embed="rId4">
            <a:extLst>
              <a:ext uri="{28A0092B-C50C-407E-A947-70E740481C1C}">
                <a14:useLocalDpi xmlns:a14="http://schemas.microsoft.com/office/drawing/2010/main" val="0"/>
              </a:ext>
            </a:extLst>
          </a:blip>
          <a:stretch>
            <a:fillRect/>
          </a:stretch>
        </p:blipFill>
        <p:spPr>
          <a:xfrm>
            <a:off x="76200" y="77391"/>
            <a:ext cx="714375" cy="683418"/>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12" name="Google Shape;107;p25"/>
          <p:cNvPicPr preferRelativeResize="0"/>
          <p:nvPr/>
        </p:nvPicPr>
        <p:blipFill>
          <a:blip r:embed="rId3">
            <a:alphaModFix/>
          </a:blip>
          <a:stretch>
            <a:fillRect/>
          </a:stretch>
        </p:blipFill>
        <p:spPr>
          <a:xfrm>
            <a:off x="0" y="0"/>
            <a:ext cx="9144001" cy="5143501"/>
          </a:xfrm>
          <a:prstGeom prst="rect">
            <a:avLst/>
          </a:prstGeom>
          <a:noFill/>
          <a:ln>
            <a:noFill/>
          </a:ln>
        </p:spPr>
      </p:pic>
      <p:sp>
        <p:nvSpPr>
          <p:cNvPr id="255" name="Google Shape;255;p28"/>
          <p:cNvSpPr txBox="1"/>
          <p:nvPr/>
        </p:nvSpPr>
        <p:spPr>
          <a:xfrm>
            <a:off x="3493909" y="2759650"/>
            <a:ext cx="2315773" cy="975900"/>
          </a:xfrm>
          <a:prstGeom prst="rect">
            <a:avLst/>
          </a:prstGeom>
          <a:solidFill>
            <a:srgbClr val="FFFFFF">
              <a:alpha val="53730"/>
            </a:srgb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None/>
              <a:defRPr sz="1700">
                <a:latin typeface="Times New Roman"/>
                <a:ea typeface="Times New Roman"/>
                <a:cs typeface="Times New Roman"/>
              </a:defRPr>
            </a:lvl1pPr>
          </a:lstStyle>
          <a:p>
            <a:pPr algn="ctr">
              <a:lnSpc>
                <a:spcPct val="100000"/>
              </a:lnSpc>
            </a:pPr>
            <a:r>
              <a:rPr lang="en" sz="1600" b="1" dirty="0">
                <a:latin typeface="Arial" panose="020B0604020202020204" pitchFamily="34" charset="0"/>
                <a:cs typeface="Arial" panose="020B0604020202020204" pitchFamily="34" charset="0"/>
                <a:sym typeface="Times New Roman"/>
              </a:rPr>
              <a:t>Transboundary Conservation Landscape/Seascape</a:t>
            </a:r>
            <a:endParaRPr sz="1600" b="1" dirty="0">
              <a:latin typeface="Arial" panose="020B0604020202020204" pitchFamily="34" charset="0"/>
              <a:cs typeface="Arial" panose="020B0604020202020204" pitchFamily="34" charset="0"/>
              <a:sym typeface="Times New Roman"/>
            </a:endParaRPr>
          </a:p>
        </p:txBody>
      </p:sp>
      <p:sp>
        <p:nvSpPr>
          <p:cNvPr id="256" name="Google Shape;256;p28"/>
          <p:cNvSpPr txBox="1"/>
          <p:nvPr/>
        </p:nvSpPr>
        <p:spPr>
          <a:xfrm>
            <a:off x="6400305" y="2750806"/>
            <a:ext cx="2294400" cy="975900"/>
          </a:xfrm>
          <a:prstGeom prst="rect">
            <a:avLst/>
          </a:prstGeom>
          <a:solidFill>
            <a:srgbClr val="FFFFFF">
              <a:alpha val="53730"/>
            </a:srgb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None/>
              <a:defRPr sz="1700">
                <a:latin typeface="Times New Roman"/>
                <a:ea typeface="Times New Roman"/>
                <a:cs typeface="Times New Roman"/>
              </a:defRPr>
            </a:lvl1pPr>
          </a:lstStyle>
          <a:p>
            <a:pPr algn="ctr">
              <a:lnSpc>
                <a:spcPct val="100000"/>
              </a:lnSpc>
            </a:pPr>
            <a:r>
              <a:rPr lang="en" sz="1600" b="1" dirty="0">
                <a:latin typeface="Arial" panose="020B0604020202020204" pitchFamily="34" charset="0"/>
                <a:cs typeface="Arial" panose="020B0604020202020204" pitchFamily="34" charset="0"/>
                <a:sym typeface="Times New Roman"/>
              </a:rPr>
              <a:t>Transboundary Migration Conservation Area</a:t>
            </a:r>
            <a:endParaRPr sz="1600" b="1" dirty="0">
              <a:latin typeface="Arial" panose="020B0604020202020204" pitchFamily="34" charset="0"/>
              <a:cs typeface="Arial" panose="020B0604020202020204" pitchFamily="34" charset="0"/>
              <a:sym typeface="Times New Roman"/>
            </a:endParaRPr>
          </a:p>
        </p:txBody>
      </p:sp>
      <p:sp>
        <p:nvSpPr>
          <p:cNvPr id="257" name="Google Shape;257;p28"/>
          <p:cNvSpPr txBox="1"/>
          <p:nvPr/>
        </p:nvSpPr>
        <p:spPr>
          <a:xfrm>
            <a:off x="538887" y="2759650"/>
            <a:ext cx="2216003" cy="975900"/>
          </a:xfrm>
          <a:prstGeom prst="rect">
            <a:avLst/>
          </a:prstGeom>
          <a:solidFill>
            <a:srgbClr val="FFFFFF">
              <a:alpha val="53730"/>
            </a:srgb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nSpc>
                <a:spcPct val="115000"/>
              </a:lnSpc>
              <a:buNone/>
              <a:defRPr sz="2400">
                <a:latin typeface="Times New Roman"/>
                <a:ea typeface="Times New Roman"/>
                <a:cs typeface="Times New Roman"/>
              </a:defRPr>
            </a:lvl1pPr>
          </a:lstStyle>
          <a:p>
            <a:pPr algn="ctr">
              <a:lnSpc>
                <a:spcPct val="100000"/>
              </a:lnSpc>
            </a:pPr>
            <a:r>
              <a:rPr lang="en" sz="1600" b="1" dirty="0">
                <a:latin typeface="Arial" panose="020B0604020202020204" pitchFamily="34" charset="0"/>
                <a:cs typeface="Arial" panose="020B0604020202020204" pitchFamily="34" charset="0"/>
                <a:sym typeface="Times New Roman"/>
              </a:rPr>
              <a:t>Transboundary Protected Area &amp; Park for Peace</a:t>
            </a:r>
            <a:endParaRPr sz="1600" b="1" dirty="0">
              <a:latin typeface="Arial" panose="020B0604020202020204" pitchFamily="34" charset="0"/>
              <a:cs typeface="Arial" panose="020B0604020202020204" pitchFamily="34" charset="0"/>
              <a:sym typeface="Times New Roman"/>
            </a:endParaRPr>
          </a:p>
        </p:txBody>
      </p:sp>
      <p:sp>
        <p:nvSpPr>
          <p:cNvPr id="259" name="Google Shape;259;p28"/>
          <p:cNvSpPr txBox="1"/>
          <p:nvPr/>
        </p:nvSpPr>
        <p:spPr>
          <a:xfrm>
            <a:off x="3493909" y="3814648"/>
            <a:ext cx="2315773" cy="1275456"/>
          </a:xfrm>
          <a:prstGeom prst="rect">
            <a:avLst/>
          </a:prstGeom>
          <a:solidFill>
            <a:srgbClr val="A2C4C9">
              <a:alpha val="62680"/>
            </a:srgbClr>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None/>
              <a:defRPr sz="1600">
                <a:latin typeface="Times New Roman"/>
                <a:ea typeface="Times New Roman"/>
                <a:cs typeface="Times New Roman"/>
              </a:defRPr>
            </a:lvl1pPr>
          </a:lstStyle>
          <a:p>
            <a:r>
              <a:rPr lang="en-US" dirty="0">
                <a:latin typeface="Arial" panose="020B0604020202020204" pitchFamily="34" charset="0"/>
                <a:cs typeface="Arial" panose="020B0604020202020204" pitchFamily="34" charset="0"/>
                <a:sym typeface="Times New Roman"/>
              </a:rPr>
              <a:t>W-</a:t>
            </a:r>
            <a:r>
              <a:rPr lang="en-US" dirty="0" err="1">
                <a:latin typeface="Arial" panose="020B0604020202020204" pitchFamily="34" charset="0"/>
                <a:cs typeface="Arial" panose="020B0604020202020204" pitchFamily="34" charset="0"/>
                <a:sym typeface="Times New Roman"/>
              </a:rPr>
              <a:t>Arly</a:t>
            </a:r>
            <a:r>
              <a:rPr lang="en-US" dirty="0">
                <a:latin typeface="Arial" panose="020B0604020202020204" pitchFamily="34" charset="0"/>
                <a:cs typeface="Arial" panose="020B0604020202020204" pitchFamily="34" charset="0"/>
                <a:sym typeface="Times New Roman"/>
              </a:rPr>
              <a:t>-</a:t>
            </a:r>
            <a:r>
              <a:rPr lang="en-US" dirty="0" err="1">
                <a:latin typeface="Arial" panose="020B0604020202020204" pitchFamily="34" charset="0"/>
                <a:cs typeface="Arial" panose="020B0604020202020204" pitchFamily="34" charset="0"/>
                <a:sym typeface="Times New Roman"/>
              </a:rPr>
              <a:t>Pendjari</a:t>
            </a:r>
            <a:r>
              <a:rPr lang="en-US" dirty="0">
                <a:latin typeface="Arial" panose="020B0604020202020204" pitchFamily="34" charset="0"/>
                <a:cs typeface="Arial" panose="020B0604020202020204" pitchFamily="34" charset="0"/>
                <a:sym typeface="Times New Roman"/>
              </a:rPr>
              <a:t> Complex (Benin, Burkina Faso, Niger)</a:t>
            </a:r>
            <a:endParaRPr dirty="0">
              <a:latin typeface="Arial" panose="020B0604020202020204" pitchFamily="34" charset="0"/>
              <a:cs typeface="Arial" panose="020B0604020202020204" pitchFamily="34" charset="0"/>
              <a:sym typeface="Times New Roman"/>
            </a:endParaRPr>
          </a:p>
          <a:p>
            <a:endParaRPr dirty="0">
              <a:latin typeface="Arial" panose="020B0604020202020204" pitchFamily="34" charset="0"/>
              <a:cs typeface="Arial" panose="020B0604020202020204" pitchFamily="34" charset="0"/>
              <a:sym typeface="Times New Roman"/>
            </a:endParaRPr>
          </a:p>
        </p:txBody>
      </p:sp>
      <p:sp>
        <p:nvSpPr>
          <p:cNvPr id="260" name="Google Shape;260;p28"/>
          <p:cNvSpPr txBox="1"/>
          <p:nvPr/>
        </p:nvSpPr>
        <p:spPr>
          <a:xfrm>
            <a:off x="6400205" y="3814648"/>
            <a:ext cx="2294400" cy="1275456"/>
          </a:xfrm>
          <a:prstGeom prst="rect">
            <a:avLst/>
          </a:prstGeom>
          <a:solidFill>
            <a:srgbClr val="A2C4C9">
              <a:alpha val="62680"/>
            </a:srgbClr>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None/>
              <a:defRPr sz="1600">
                <a:latin typeface="Times New Roman"/>
                <a:ea typeface="Times New Roman"/>
                <a:cs typeface="Times New Roman"/>
              </a:defRPr>
            </a:lvl1pPr>
          </a:lstStyle>
          <a:p>
            <a:r>
              <a:rPr lang="en-US" dirty="0">
                <a:latin typeface="Arial" panose="020B0604020202020204" pitchFamily="34" charset="0"/>
                <a:cs typeface="Arial" panose="020B0604020202020204" pitchFamily="34" charset="0"/>
                <a:sym typeface="Times New Roman"/>
              </a:rPr>
              <a:t>Eastern Tropical Pacific Marine Corridor (Colombia, Panama, Ecuador, Costa Rica) </a:t>
            </a:r>
            <a:endParaRPr dirty="0">
              <a:latin typeface="Arial" panose="020B0604020202020204" pitchFamily="34" charset="0"/>
              <a:cs typeface="Arial" panose="020B0604020202020204" pitchFamily="34" charset="0"/>
              <a:sym typeface="Times New Roman"/>
            </a:endParaRPr>
          </a:p>
        </p:txBody>
      </p:sp>
      <p:sp>
        <p:nvSpPr>
          <p:cNvPr id="261" name="Google Shape;261;p28"/>
          <p:cNvSpPr txBox="1"/>
          <p:nvPr/>
        </p:nvSpPr>
        <p:spPr>
          <a:xfrm>
            <a:off x="551106" y="3814648"/>
            <a:ext cx="2215953" cy="1275456"/>
          </a:xfrm>
          <a:prstGeom prst="rect">
            <a:avLst/>
          </a:prstGeom>
          <a:solidFill>
            <a:srgbClr val="A2C4C9">
              <a:alpha val="62680"/>
            </a:srgbClr>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gn="ctr">
              <a:buNone/>
              <a:defRPr sz="2000">
                <a:latin typeface="Times New Roman"/>
                <a:ea typeface="Times New Roman"/>
                <a:cs typeface="Times New Roman"/>
              </a:defRPr>
            </a:lvl1pPr>
          </a:lstStyle>
          <a:p>
            <a:r>
              <a:rPr lang="en" sz="1600" dirty="0">
                <a:latin typeface="Arial" panose="020B0604020202020204" pitchFamily="34" charset="0"/>
                <a:cs typeface="Arial" panose="020B0604020202020204" pitchFamily="34" charset="0"/>
                <a:sym typeface="Times New Roman"/>
              </a:rPr>
              <a:t>Waterton-Glacier International Peace Park (</a:t>
            </a:r>
            <a:r>
              <a:rPr lang="en" sz="1600" dirty="0" smtClean="0">
                <a:latin typeface="Arial" panose="020B0604020202020204" pitchFamily="34" charset="0"/>
                <a:cs typeface="Arial" panose="020B0604020202020204" pitchFamily="34" charset="0"/>
                <a:sym typeface="Times New Roman"/>
              </a:rPr>
              <a:t>Canada</a:t>
            </a:r>
            <a:r>
              <a:rPr lang="hr-HR" sz="1600" dirty="0" smtClean="0">
                <a:latin typeface="Arial" panose="020B0604020202020204" pitchFamily="34" charset="0"/>
                <a:cs typeface="Arial" panose="020B0604020202020204" pitchFamily="34" charset="0"/>
                <a:sym typeface="Times New Roman"/>
              </a:rPr>
              <a:t>, </a:t>
            </a:r>
            <a:r>
              <a:rPr lang="en" sz="1600" dirty="0" smtClean="0">
                <a:latin typeface="Arial" panose="020B0604020202020204" pitchFamily="34" charset="0"/>
                <a:cs typeface="Arial" panose="020B0604020202020204" pitchFamily="34" charset="0"/>
                <a:sym typeface="Times New Roman"/>
              </a:rPr>
              <a:t>US</a:t>
            </a:r>
            <a:r>
              <a:rPr lang="hr-HR" sz="1600" dirty="0" smtClean="0">
                <a:latin typeface="Arial" panose="020B0604020202020204" pitchFamily="34" charset="0"/>
                <a:cs typeface="Arial" panose="020B0604020202020204" pitchFamily="34" charset="0"/>
                <a:sym typeface="Times New Roman"/>
              </a:rPr>
              <a:t>A</a:t>
            </a:r>
            <a:r>
              <a:rPr lang="en" sz="1600" dirty="0" smtClean="0">
                <a:latin typeface="Arial" panose="020B0604020202020204" pitchFamily="34" charset="0"/>
                <a:cs typeface="Arial" panose="020B0604020202020204" pitchFamily="34" charset="0"/>
                <a:sym typeface="Times New Roman"/>
              </a:rPr>
              <a:t>)</a:t>
            </a:r>
            <a:endParaRPr sz="1600" dirty="0">
              <a:latin typeface="Arial" panose="020B0604020202020204" pitchFamily="34" charset="0"/>
              <a:cs typeface="Arial" panose="020B0604020202020204" pitchFamily="34" charset="0"/>
              <a:sym typeface="Times New Roman"/>
            </a:endParaRP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371" y="889355"/>
            <a:ext cx="1574543" cy="1791197"/>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93909" y="987526"/>
            <a:ext cx="2315774" cy="1594853"/>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32370" y="882831"/>
            <a:ext cx="1830070" cy="1814050"/>
          </a:xfrm>
          <a:prstGeom prst="rect">
            <a:avLst/>
          </a:prstGeom>
        </p:spPr>
      </p:pic>
      <p:sp>
        <p:nvSpPr>
          <p:cNvPr id="7" name="Title 6"/>
          <p:cNvSpPr>
            <a:spLocks noGrp="1"/>
          </p:cNvSpPr>
          <p:nvPr>
            <p:ph type="title"/>
          </p:nvPr>
        </p:nvSpPr>
        <p:spPr>
          <a:xfrm>
            <a:off x="1097280" y="126712"/>
            <a:ext cx="8046720" cy="584775"/>
          </a:xfrm>
        </p:spPr>
        <p:txBody>
          <a:bodyPr/>
          <a:lstStyle/>
          <a:p>
            <a:r>
              <a:rPr lang="en-GB" dirty="0" smtClean="0"/>
              <a:t>Typology of TBCAs: Examples</a:t>
            </a:r>
            <a:endParaRPr lang="en-GB" dirty="0"/>
          </a:p>
        </p:txBody>
      </p:sp>
      <p:pic>
        <p:nvPicPr>
          <p:cNvPr id="14" name="Google Shape;128;p27"/>
          <p:cNvPicPr preferRelativeResize="0"/>
          <p:nvPr/>
        </p:nvPicPr>
        <p:blipFill>
          <a:blip r:embed="rId7">
            <a:extLst>
              <a:ext uri="{28A0092B-C50C-407E-A947-70E740481C1C}">
                <a14:useLocalDpi xmlns:a14="http://schemas.microsoft.com/office/drawing/2010/main" val="0"/>
              </a:ext>
            </a:extLst>
          </a:blip>
          <a:stretch>
            <a:fillRect/>
          </a:stretch>
        </p:blipFill>
        <p:spPr>
          <a:xfrm>
            <a:off x="76200" y="77391"/>
            <a:ext cx="714375" cy="683418"/>
          </a:xfrm>
          <a:prstGeom prst="rect">
            <a:avLst/>
          </a:prstGeom>
          <a:noFill/>
          <a:ln>
            <a:noFill/>
          </a:ln>
        </p:spPr>
      </p:pic>
    </p:spTree>
    <p:extLst>
      <p:ext uri="{BB962C8B-B14F-4D97-AF65-F5344CB8AC3E}">
        <p14:creationId xmlns:p14="http://schemas.microsoft.com/office/powerpoint/2010/main" val="3619179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7738"/>
            <a:ext cx="9143999" cy="6098976"/>
          </a:xfrm>
          <a:prstGeom prst="rect">
            <a:avLst/>
          </a:prstGeom>
        </p:spPr>
      </p:pic>
      <p:sp>
        <p:nvSpPr>
          <p:cNvPr id="5" name="Title 4"/>
          <p:cNvSpPr>
            <a:spLocks noGrp="1"/>
          </p:cNvSpPr>
          <p:nvPr>
            <p:ph type="title"/>
          </p:nvPr>
        </p:nvSpPr>
        <p:spPr>
          <a:xfrm>
            <a:off x="1097280" y="126712"/>
            <a:ext cx="8046720" cy="461665"/>
          </a:xfrm>
        </p:spPr>
        <p:txBody>
          <a:bodyPr/>
          <a:lstStyle/>
          <a:p>
            <a:r>
              <a:rPr lang="en-US" sz="2400" dirty="0" smtClean="0"/>
              <a:t>Importance and Benefits</a:t>
            </a:r>
            <a:endParaRPr lang="en-GB" sz="2400" dirty="0"/>
          </a:p>
        </p:txBody>
      </p:sp>
      <p:sp>
        <p:nvSpPr>
          <p:cNvPr id="3" name="Text Placeholder 2"/>
          <p:cNvSpPr>
            <a:spLocks noGrp="1"/>
          </p:cNvSpPr>
          <p:nvPr>
            <p:ph type="body" sz="quarter" idx="10"/>
          </p:nvPr>
        </p:nvSpPr>
        <p:spPr/>
        <p:txBody>
          <a:bodyPr/>
          <a:lstStyle/>
          <a:p>
            <a:pPr lvl="0"/>
            <a:r>
              <a:rPr lang="en-US" smtClean="0">
                <a:sym typeface="Times New Roman"/>
              </a:rPr>
              <a:t>What are the benefits of transboundary conservation?</a:t>
            </a:r>
          </a:p>
          <a:p>
            <a:pPr lvl="1"/>
            <a:r>
              <a:rPr lang="en-US" smtClean="0"/>
              <a:t>…</a:t>
            </a:r>
            <a:endParaRPr lang="en-GB" dirty="0"/>
          </a:p>
        </p:txBody>
      </p:sp>
      <p:pic>
        <p:nvPicPr>
          <p:cNvPr id="6" name="Google Shape;128;p27"/>
          <p:cNvPicPr preferRelativeResize="0"/>
          <p:nvPr/>
        </p:nvPicPr>
        <p:blipFill>
          <a:blip r:embed="rId4">
            <a:extLst>
              <a:ext uri="{28A0092B-C50C-407E-A947-70E740481C1C}">
                <a14:useLocalDpi xmlns:a14="http://schemas.microsoft.com/office/drawing/2010/main" val="0"/>
              </a:ext>
            </a:extLst>
          </a:blip>
          <a:stretch>
            <a:fillRect/>
          </a:stretch>
        </p:blipFill>
        <p:spPr>
          <a:xfrm>
            <a:off x="76200" y="77391"/>
            <a:ext cx="714375" cy="683418"/>
          </a:xfrm>
          <a:prstGeom prst="rect">
            <a:avLst/>
          </a:prstGeom>
          <a:noFill/>
          <a:ln>
            <a:noFill/>
          </a:ln>
        </p:spPr>
      </p:pic>
    </p:spTree>
    <p:extLst>
      <p:ext uri="{BB962C8B-B14F-4D97-AF65-F5344CB8AC3E}">
        <p14:creationId xmlns:p14="http://schemas.microsoft.com/office/powerpoint/2010/main" val="2650980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35"/>
        <p:cNvGrpSpPr/>
        <p:nvPr/>
      </p:nvGrpSpPr>
      <p:grpSpPr>
        <a:xfrm>
          <a:off x="0" y="0"/>
          <a:ext cx="0" cy="0"/>
          <a:chOff x="0" y="0"/>
          <a:chExt cx="0" cy="0"/>
        </a:xfrm>
      </p:grpSpPr>
      <p:pic>
        <p:nvPicPr>
          <p:cNvPr id="136" name="Google Shape;136;p2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6200" y="76200"/>
            <a:ext cx="714375" cy="685800"/>
          </a:xfrm>
          <a:prstGeom prst="rect">
            <a:avLst/>
          </a:prstGeom>
          <a:noFill/>
          <a:ln>
            <a:noFill/>
          </a:ln>
        </p:spPr>
      </p:pic>
      <p:sp>
        <p:nvSpPr>
          <p:cNvPr id="6" name="Google Shape;138;p28"/>
          <p:cNvSpPr/>
          <p:nvPr/>
        </p:nvSpPr>
        <p:spPr>
          <a:xfrm>
            <a:off x="4939392" y="1699545"/>
            <a:ext cx="3980097" cy="2408992"/>
          </a:xfrm>
          <a:prstGeom prst="rect">
            <a:avLst/>
          </a:prstGeom>
          <a:solidFill>
            <a:srgbClr val="A2C4C9">
              <a:alpha val="62680"/>
            </a:srgbClr>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182880" lvl="0" indent="-182880" rtl="0">
              <a:spcBef>
                <a:spcPts val="0"/>
              </a:spcBef>
              <a:spcAft>
                <a:spcPts val="600"/>
              </a:spcAft>
              <a:buClr>
                <a:schemeClr val="dk1"/>
              </a:buClr>
              <a:buSzPts val="1800"/>
              <a:buFont typeface="Arial" panose="020B0604020202020204" pitchFamily="34" charset="0"/>
              <a:buChar char="•"/>
            </a:pPr>
            <a:r>
              <a:rPr lang="en" sz="1800" dirty="0" smtClean="0">
                <a:solidFill>
                  <a:schemeClr val="dk1"/>
                </a:solidFill>
                <a:latin typeface="Arial" panose="020B0604020202020204" pitchFamily="34" charset="0"/>
                <a:ea typeface="Times New Roman"/>
                <a:cs typeface="Arial" panose="020B0604020202020204" pitchFamily="34" charset="0"/>
                <a:sym typeface="Times New Roman"/>
              </a:rPr>
              <a:t>Improving ecological integrity</a:t>
            </a:r>
          </a:p>
          <a:p>
            <a:pPr marL="182880" lvl="0" indent="-182880" rtl="0">
              <a:spcBef>
                <a:spcPts val="0"/>
              </a:spcBef>
              <a:spcAft>
                <a:spcPts val="600"/>
              </a:spcAft>
              <a:buClr>
                <a:schemeClr val="dk1"/>
              </a:buClr>
              <a:buSzPts val="1800"/>
              <a:buFont typeface="Arial" panose="020B0604020202020204" pitchFamily="34" charset="0"/>
              <a:buChar char="•"/>
            </a:pPr>
            <a:r>
              <a:rPr lang="en" sz="1800" dirty="0" smtClean="0">
                <a:solidFill>
                  <a:schemeClr val="dk1"/>
                </a:solidFill>
                <a:latin typeface="Arial" panose="020B0604020202020204" pitchFamily="34" charset="0"/>
                <a:ea typeface="Times New Roman"/>
                <a:cs typeface="Arial" panose="020B0604020202020204" pitchFamily="34" charset="0"/>
                <a:sym typeface="Times New Roman"/>
              </a:rPr>
              <a:t>Strengthening ecosystem resilience</a:t>
            </a:r>
          </a:p>
          <a:p>
            <a:pPr marL="182880" lvl="0" indent="-182880" rtl="0">
              <a:spcBef>
                <a:spcPts val="0"/>
              </a:spcBef>
              <a:spcAft>
                <a:spcPts val="600"/>
              </a:spcAft>
              <a:buClr>
                <a:schemeClr val="dk1"/>
              </a:buClr>
              <a:buSzPts val="1800"/>
              <a:buFont typeface="Arial" panose="020B0604020202020204" pitchFamily="34" charset="0"/>
              <a:buChar char="•"/>
            </a:pPr>
            <a:r>
              <a:rPr lang="en" sz="1800" dirty="0" smtClean="0">
                <a:solidFill>
                  <a:schemeClr val="dk1"/>
                </a:solidFill>
                <a:latin typeface="Arial" panose="020B0604020202020204" pitchFamily="34" charset="0"/>
                <a:ea typeface="Times New Roman"/>
                <a:cs typeface="Arial" panose="020B0604020202020204" pitchFamily="34" charset="0"/>
                <a:sym typeface="Times New Roman"/>
              </a:rPr>
              <a:t>Securing long term survival of species</a:t>
            </a:r>
            <a:endParaRPr lang="hr-HR" sz="180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182880" lvl="0" indent="-182880" rtl="0">
              <a:spcBef>
                <a:spcPts val="0"/>
              </a:spcBef>
              <a:spcAft>
                <a:spcPts val="600"/>
              </a:spcAft>
              <a:buClr>
                <a:schemeClr val="dk1"/>
              </a:buClr>
              <a:buSzPts val="1800"/>
              <a:buFont typeface="Arial" panose="020B0604020202020204" pitchFamily="34" charset="0"/>
              <a:buChar char="•"/>
            </a:pPr>
            <a:r>
              <a:rPr lang="en-US" sz="1800" dirty="0" smtClean="0">
                <a:solidFill>
                  <a:schemeClr val="dk1"/>
                </a:solidFill>
                <a:latin typeface="Arial" panose="020B0604020202020204" pitchFamily="34" charset="0"/>
                <a:ea typeface="Times New Roman"/>
                <a:cs typeface="Arial" panose="020B0604020202020204" pitchFamily="34" charset="0"/>
                <a:sym typeface="Times New Roman"/>
              </a:rPr>
              <a:t>Facilitating r</a:t>
            </a:r>
            <a:r>
              <a:rPr lang="hr-HR" sz="1800" dirty="0" smtClean="0">
                <a:solidFill>
                  <a:schemeClr val="dk1"/>
                </a:solidFill>
                <a:latin typeface="Arial" panose="020B0604020202020204" pitchFamily="34" charset="0"/>
                <a:ea typeface="Times New Roman"/>
                <a:cs typeface="Arial" panose="020B0604020202020204" pitchFamily="34" charset="0"/>
                <a:sym typeface="Times New Roman"/>
              </a:rPr>
              <a:t>eintroduction or natural recolonization of species</a:t>
            </a:r>
          </a:p>
          <a:p>
            <a:pPr marL="182880" indent="-182880">
              <a:spcAft>
                <a:spcPts val="600"/>
              </a:spcAft>
              <a:buClr>
                <a:schemeClr val="dk1"/>
              </a:buClr>
              <a:buSzPts val="1800"/>
              <a:buFont typeface="Arial" panose="020B0604020202020204" pitchFamily="34" charset="0"/>
              <a:buChar char="•"/>
            </a:pPr>
            <a:r>
              <a:rPr lang="en-US" sz="1800" dirty="0" smtClean="0">
                <a:solidFill>
                  <a:schemeClr val="dk1"/>
                </a:solidFill>
                <a:latin typeface="Arial" panose="020B0604020202020204" pitchFamily="34" charset="0"/>
                <a:ea typeface="Times New Roman"/>
                <a:cs typeface="Arial" panose="020B0604020202020204" pitchFamily="34" charset="0"/>
                <a:sym typeface="Times New Roman"/>
              </a:rPr>
              <a:t>Enabling l</a:t>
            </a:r>
            <a:r>
              <a:rPr lang="hr-HR" sz="1800" dirty="0" smtClean="0">
                <a:solidFill>
                  <a:schemeClr val="dk1"/>
                </a:solidFill>
                <a:latin typeface="Arial" panose="020B0604020202020204" pitchFamily="34" charset="0"/>
                <a:ea typeface="Times New Roman"/>
                <a:cs typeface="Arial" panose="020B0604020202020204" pitchFamily="34" charset="0"/>
                <a:sym typeface="Times New Roman"/>
              </a:rPr>
              <a:t>arger species dispersal</a:t>
            </a:r>
            <a:endParaRPr lang="en-US" sz="1800" dirty="0" smtClean="0">
              <a:solidFill>
                <a:schemeClr val="dk1"/>
              </a:solidFill>
              <a:latin typeface="Arial" panose="020B0604020202020204" pitchFamily="34" charset="0"/>
              <a:ea typeface="Times New Roman"/>
              <a:cs typeface="Arial" panose="020B0604020202020204" pitchFamily="34" charset="0"/>
              <a:sym typeface="Times New Roman"/>
            </a:endParaRPr>
          </a:p>
        </p:txBody>
      </p:sp>
      <p:sp>
        <p:nvSpPr>
          <p:cNvPr id="8" name="Google Shape;137;p28"/>
          <p:cNvSpPr/>
          <p:nvPr/>
        </p:nvSpPr>
        <p:spPr>
          <a:xfrm>
            <a:off x="409925" y="826457"/>
            <a:ext cx="8509565" cy="685800"/>
          </a:xfrm>
          <a:prstGeom prst="round2SameRect">
            <a:avLst>
              <a:gd name="adj1" fmla="val 16667"/>
              <a:gd name="adj2" fmla="val 0"/>
            </a:avLst>
          </a:prstGeom>
          <a:solidFill>
            <a:srgbClr val="A2C4C9">
              <a:alpha val="53000"/>
            </a:srgbClr>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hr-HR" sz="2200" b="1" dirty="0" smtClean="0">
                <a:latin typeface="Arial" panose="020B0604020202020204" pitchFamily="34" charset="0"/>
                <a:ea typeface="Times New Roman"/>
                <a:cs typeface="Arial" panose="020B0604020202020204" pitchFamily="34" charset="0"/>
                <a:sym typeface="Times New Roman"/>
              </a:rPr>
              <a:t>Ecological Benefits</a:t>
            </a:r>
            <a:endParaRPr sz="2200" b="1" dirty="0"/>
          </a:p>
        </p:txBody>
      </p:sp>
      <p:sp>
        <p:nvSpPr>
          <p:cNvPr id="10" name="Google Shape;138;p28"/>
          <p:cNvSpPr/>
          <p:nvPr/>
        </p:nvSpPr>
        <p:spPr>
          <a:xfrm>
            <a:off x="4939392" y="4207196"/>
            <a:ext cx="3980098" cy="692351"/>
          </a:xfrm>
          <a:prstGeom prst="rect">
            <a:avLst/>
          </a:prstGeom>
          <a:solidFill>
            <a:srgbClr val="A2C4C9">
              <a:alpha val="62680"/>
            </a:srgbClr>
          </a:solidFill>
          <a:ln w="28575" cap="flat" cmpd="sng">
            <a:solidFill>
              <a:srgbClr val="A2C4C9"/>
            </a:solidFill>
            <a:prstDash val="solid"/>
            <a:round/>
            <a:headEnd type="none" w="sm" len="sm"/>
            <a:tailEnd type="none" w="sm" len="sm"/>
          </a:ln>
        </p:spPr>
        <p:txBody>
          <a:bodyPr spcFirstLastPara="1" wrap="square" lIns="91425" tIns="91425" rIns="91425" bIns="91425" anchor="t" anchorCtr="0">
            <a:noAutofit/>
          </a:bodyPr>
          <a:lstStyle/>
          <a:p>
            <a:pPr marL="114300" lvl="0" rtl="0">
              <a:lnSpc>
                <a:spcPct val="115000"/>
              </a:lnSpc>
              <a:spcBef>
                <a:spcPts val="0"/>
              </a:spcBef>
              <a:spcAft>
                <a:spcPts val="0"/>
              </a:spcAft>
              <a:buClr>
                <a:schemeClr val="dk1"/>
              </a:buClr>
              <a:buSzPts val="1800"/>
            </a:pPr>
            <a:r>
              <a:rPr lang="hr-HR" sz="1600" i="1" dirty="0" smtClean="0">
                <a:solidFill>
                  <a:schemeClr val="dk1"/>
                </a:solidFill>
                <a:latin typeface="Arial" panose="020B0604020202020204" pitchFamily="34" charset="0"/>
                <a:ea typeface="Times New Roman"/>
                <a:cs typeface="Arial" panose="020B0604020202020204" pitchFamily="34" charset="0"/>
                <a:sym typeface="Times New Roman"/>
              </a:rPr>
              <a:t>Best Practice Guidelines:</a:t>
            </a:r>
            <a:r>
              <a:rPr lang="hr-HR" sz="1600" dirty="0" smtClean="0">
                <a:solidFill>
                  <a:schemeClr val="dk1"/>
                </a:solidFill>
                <a:latin typeface="Arial" panose="020B0604020202020204" pitchFamily="34" charset="0"/>
                <a:ea typeface="Times New Roman"/>
                <a:cs typeface="Arial" panose="020B0604020202020204" pitchFamily="34" charset="0"/>
                <a:sym typeface="Times New Roman"/>
              </a:rPr>
              <a:t> </a:t>
            </a:r>
          </a:p>
          <a:p>
            <a:pPr marL="114300" lvl="0" rtl="0">
              <a:lnSpc>
                <a:spcPct val="115000"/>
              </a:lnSpc>
              <a:spcBef>
                <a:spcPts val="0"/>
              </a:spcBef>
              <a:spcAft>
                <a:spcPts val="0"/>
              </a:spcAft>
              <a:buClr>
                <a:schemeClr val="dk1"/>
              </a:buClr>
              <a:buSzPts val="1800"/>
            </a:pPr>
            <a:r>
              <a:rPr lang="hr-HR" sz="1600" dirty="0" smtClean="0">
                <a:solidFill>
                  <a:schemeClr val="dk1"/>
                </a:solidFill>
                <a:latin typeface="Arial" panose="020B0604020202020204" pitchFamily="34" charset="0"/>
                <a:ea typeface="Times New Roman"/>
                <a:cs typeface="Arial" panose="020B0604020202020204" pitchFamily="34" charset="0"/>
                <a:sym typeface="Times New Roman"/>
              </a:rPr>
              <a:t>Case studies 2, 10, Boxes 5, 10</a:t>
            </a:r>
          </a:p>
          <a:p>
            <a:pPr marL="114300" lvl="0" rtl="0">
              <a:lnSpc>
                <a:spcPct val="115000"/>
              </a:lnSpc>
              <a:spcBef>
                <a:spcPts val="0"/>
              </a:spcBef>
              <a:spcAft>
                <a:spcPts val="0"/>
              </a:spcAft>
              <a:buClr>
                <a:schemeClr val="dk1"/>
              </a:buClr>
              <a:buSzPts val="1800"/>
            </a:pPr>
            <a:endParaRPr sz="1600" dirty="0">
              <a:solidFill>
                <a:schemeClr val="dk1"/>
              </a:solidFill>
              <a:latin typeface="Arial" panose="020B0604020202020204" pitchFamily="34" charset="0"/>
              <a:ea typeface="Times New Roman"/>
              <a:cs typeface="Arial" panose="020B0604020202020204" pitchFamily="34" charset="0"/>
              <a:sym typeface="Times New Roman"/>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9925" y="1699545"/>
            <a:ext cx="4447825" cy="3200002"/>
          </a:xfrm>
          <a:prstGeom prst="rect">
            <a:avLst/>
          </a:prstGeom>
        </p:spPr>
      </p:pic>
      <p:sp>
        <p:nvSpPr>
          <p:cNvPr id="4" name="Title 3"/>
          <p:cNvSpPr>
            <a:spLocks noGrp="1"/>
          </p:cNvSpPr>
          <p:nvPr>
            <p:ph type="title"/>
          </p:nvPr>
        </p:nvSpPr>
        <p:spPr/>
        <p:txBody>
          <a:bodyPr/>
          <a:lstStyle/>
          <a:p>
            <a:r>
              <a:rPr lang="en-GB" smtClean="0"/>
              <a:t>Importance and Benefits </a:t>
            </a:r>
            <a:endParaRPr lang="en-GB" dirty="0"/>
          </a:p>
        </p:txBody>
      </p:sp>
    </p:spTree>
    <p:extLst>
      <p:ext uri="{BB962C8B-B14F-4D97-AF65-F5344CB8AC3E}">
        <p14:creationId xmlns:p14="http://schemas.microsoft.com/office/powerpoint/2010/main" val="2460510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6200" y="76200"/>
            <a:ext cx="714375" cy="685800"/>
          </a:xfrm>
          <a:prstGeom prst="rect">
            <a:avLst/>
          </a:prstGeom>
          <a:noFill/>
          <a:ln>
            <a:noFill/>
          </a:ln>
        </p:spPr>
      </p:pic>
      <p:sp>
        <p:nvSpPr>
          <p:cNvPr id="10" name="Google Shape;138;p28"/>
          <p:cNvSpPr/>
          <p:nvPr/>
        </p:nvSpPr>
        <p:spPr>
          <a:xfrm>
            <a:off x="3958225" y="1685896"/>
            <a:ext cx="5090855" cy="3312824"/>
          </a:xfrm>
          <a:prstGeom prst="rect">
            <a:avLst/>
          </a:prstGeom>
          <a:solidFill>
            <a:srgbClr val="A2C4C9">
              <a:alpha val="62680"/>
            </a:srgbClr>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182880" indent="-182880">
              <a:spcAft>
                <a:spcPts val="300"/>
              </a:spcAft>
              <a:buClr>
                <a:schemeClr val="dk1"/>
              </a:buClr>
              <a:buSzPts val="1800"/>
              <a:buFont typeface="Arial" panose="020B0604020202020204" pitchFamily="34" charset="0"/>
              <a:buChar char="•"/>
            </a:pPr>
            <a:endParaRPr lang="hr-HR" sz="1800" dirty="0">
              <a:solidFill>
                <a:schemeClr val="dk1"/>
              </a:solidFill>
              <a:latin typeface="Arial" panose="020B0604020202020204" pitchFamily="34" charset="0"/>
              <a:ea typeface="Times New Roman"/>
              <a:cs typeface="Arial" panose="020B0604020202020204" pitchFamily="34" charset="0"/>
              <a:sym typeface="Times New Roman"/>
            </a:endParaRPr>
          </a:p>
          <a:p>
            <a:pPr marL="182880" indent="-182880">
              <a:spcAft>
                <a:spcPts val="300"/>
              </a:spcAft>
              <a:buClr>
                <a:schemeClr val="dk1"/>
              </a:buClr>
              <a:buSzPts val="1800"/>
              <a:buFont typeface="Arial" panose="020B0604020202020204" pitchFamily="34" charset="0"/>
              <a:buChar char="•"/>
            </a:pPr>
            <a:endParaRPr lang="hr-HR" sz="1800" dirty="0">
              <a:solidFill>
                <a:schemeClr val="dk1"/>
              </a:solidFill>
              <a:latin typeface="Arial" panose="020B0604020202020204" pitchFamily="34" charset="0"/>
              <a:ea typeface="Times New Roman"/>
              <a:cs typeface="Arial" panose="020B0604020202020204" pitchFamily="34" charset="0"/>
              <a:sym typeface="Times New Roman"/>
            </a:endParaRPr>
          </a:p>
          <a:p>
            <a:pPr marL="182880" indent="-182880">
              <a:spcAft>
                <a:spcPts val="300"/>
              </a:spcAft>
              <a:buClr>
                <a:schemeClr val="dk1"/>
              </a:buClr>
              <a:buSzPts val="1800"/>
              <a:buFont typeface="Arial" panose="020B0604020202020204" pitchFamily="34" charset="0"/>
              <a:buChar char="•"/>
            </a:pPr>
            <a:endParaRPr lang="hr-HR" sz="1800" dirty="0">
              <a:solidFill>
                <a:schemeClr val="dk1"/>
              </a:solidFill>
              <a:latin typeface="Arial" panose="020B0604020202020204" pitchFamily="34" charset="0"/>
              <a:ea typeface="Times New Roman"/>
              <a:cs typeface="Arial" panose="020B0604020202020204" pitchFamily="34" charset="0"/>
              <a:sym typeface="Times New Roman"/>
            </a:endParaRPr>
          </a:p>
          <a:p>
            <a:pPr marL="182880" indent="-182880">
              <a:spcAft>
                <a:spcPts val="300"/>
              </a:spcAft>
              <a:buClr>
                <a:schemeClr val="dk1"/>
              </a:buClr>
              <a:buSzPts val="1800"/>
              <a:buFont typeface="Arial" panose="020B0604020202020204" pitchFamily="34" charset="0"/>
              <a:buChar char="•"/>
            </a:pPr>
            <a:r>
              <a:rPr lang="en-US" sz="1800" dirty="0">
                <a:solidFill>
                  <a:schemeClr val="dk1"/>
                </a:solidFill>
                <a:latin typeface="Arial" panose="020B0604020202020204" pitchFamily="34" charset="0"/>
                <a:ea typeface="Times New Roman"/>
                <a:cs typeface="Arial" panose="020B0604020202020204" pitchFamily="34" charset="0"/>
                <a:sym typeface="Times New Roman"/>
              </a:rPr>
              <a:t>Strengthening </a:t>
            </a:r>
            <a:r>
              <a:rPr lang="hr-HR" sz="1800" dirty="0">
                <a:solidFill>
                  <a:schemeClr val="dk1"/>
                </a:solidFill>
                <a:latin typeface="Arial" panose="020B0604020202020204" pitchFamily="34" charset="0"/>
                <a:ea typeface="Times New Roman"/>
                <a:cs typeface="Arial" panose="020B0604020202020204" pitchFamily="34" charset="0"/>
                <a:sym typeface="Times New Roman"/>
              </a:rPr>
              <a:t>social relations</a:t>
            </a:r>
            <a:r>
              <a:rPr lang="en-US" sz="1800" dirty="0">
                <a:solidFill>
                  <a:schemeClr val="dk1"/>
                </a:solidFill>
                <a:latin typeface="Arial" panose="020B0604020202020204" pitchFamily="34" charset="0"/>
                <a:ea typeface="Times New Roman"/>
                <a:cs typeface="Arial" panose="020B0604020202020204" pitchFamily="34" charset="0"/>
                <a:sym typeface="Times New Roman"/>
              </a:rPr>
              <a:t> and trust</a:t>
            </a:r>
            <a:endParaRPr lang="hr-HR" sz="1800" dirty="0">
              <a:solidFill>
                <a:schemeClr val="dk1"/>
              </a:solidFill>
              <a:latin typeface="Arial" panose="020B0604020202020204" pitchFamily="34" charset="0"/>
              <a:ea typeface="Times New Roman"/>
              <a:cs typeface="Arial" panose="020B0604020202020204" pitchFamily="34" charset="0"/>
              <a:sym typeface="Times New Roman"/>
            </a:endParaRPr>
          </a:p>
          <a:p>
            <a:pPr marL="182880" indent="-182880">
              <a:spcAft>
                <a:spcPts val="300"/>
              </a:spcAft>
              <a:buClr>
                <a:schemeClr val="dk1"/>
              </a:buClr>
              <a:buSzPts val="1800"/>
              <a:buFont typeface="Arial" panose="020B0604020202020204" pitchFamily="34" charset="0"/>
              <a:buChar char="•"/>
            </a:pPr>
            <a:r>
              <a:rPr lang="hr-HR" sz="1800" dirty="0">
                <a:solidFill>
                  <a:schemeClr val="dk1"/>
                </a:solidFill>
                <a:latin typeface="Arial" panose="020B0604020202020204" pitchFamily="34" charset="0"/>
                <a:ea typeface="Times New Roman"/>
                <a:cs typeface="Arial" panose="020B0604020202020204" pitchFamily="34" charset="0"/>
                <a:sym typeface="Times New Roman"/>
              </a:rPr>
              <a:t>Supporting transboundary </a:t>
            </a:r>
            <a:r>
              <a:rPr lang="en-US" sz="1800" dirty="0">
                <a:solidFill>
                  <a:schemeClr val="dk1"/>
                </a:solidFill>
                <a:latin typeface="Arial" panose="020B0604020202020204" pitchFamily="34" charset="0"/>
                <a:ea typeface="Times New Roman"/>
                <a:cs typeface="Arial" panose="020B0604020202020204" pitchFamily="34" charset="0"/>
                <a:sym typeface="Times New Roman"/>
              </a:rPr>
              <a:t>trade </a:t>
            </a:r>
            <a:r>
              <a:rPr lang="hr-HR" sz="1800" dirty="0">
                <a:solidFill>
                  <a:schemeClr val="dk1"/>
                </a:solidFill>
                <a:latin typeface="Arial" panose="020B0604020202020204" pitchFamily="34" charset="0"/>
                <a:ea typeface="Times New Roman"/>
                <a:cs typeface="Arial" panose="020B0604020202020204" pitchFamily="34" charset="0"/>
                <a:sym typeface="Times New Roman"/>
              </a:rPr>
              <a:t>of local products</a:t>
            </a:r>
          </a:p>
          <a:p>
            <a:pPr marL="182880" indent="-182880">
              <a:spcAft>
                <a:spcPts val="300"/>
              </a:spcAft>
              <a:buClr>
                <a:schemeClr val="dk1"/>
              </a:buClr>
              <a:buSzPts val="1800"/>
              <a:buFont typeface="Arial" panose="020B0604020202020204" pitchFamily="34" charset="0"/>
              <a:buChar char="•"/>
            </a:pPr>
            <a:r>
              <a:rPr lang="en-US" sz="1800" dirty="0">
                <a:solidFill>
                  <a:schemeClr val="dk1"/>
                </a:solidFill>
                <a:latin typeface="Arial" panose="020B0604020202020204" pitchFamily="34" charset="0"/>
                <a:ea typeface="Times New Roman"/>
                <a:cs typeface="Arial" panose="020B0604020202020204" pitchFamily="34" charset="0"/>
                <a:sym typeface="Times New Roman"/>
              </a:rPr>
              <a:t>Facilitating n</a:t>
            </a:r>
            <a:r>
              <a:rPr lang="hr-HR" sz="1800" dirty="0">
                <a:solidFill>
                  <a:schemeClr val="dk1"/>
                </a:solidFill>
                <a:latin typeface="Arial" panose="020B0604020202020204" pitchFamily="34" charset="0"/>
                <a:ea typeface="Times New Roman"/>
                <a:cs typeface="Arial" panose="020B0604020202020204" pitchFamily="34" charset="0"/>
                <a:sym typeface="Times New Roman"/>
              </a:rPr>
              <a:t>ature-based transboundary tourism</a:t>
            </a:r>
          </a:p>
          <a:p>
            <a:pPr marL="182880" indent="-182880">
              <a:spcAft>
                <a:spcPts val="300"/>
              </a:spcAft>
              <a:buClr>
                <a:schemeClr val="dk1"/>
              </a:buClr>
              <a:buSzPts val="1800"/>
              <a:buFont typeface="Arial" panose="020B0604020202020204" pitchFamily="34" charset="0"/>
              <a:buChar char="•"/>
            </a:pPr>
            <a:r>
              <a:rPr lang="en-US" sz="1800" dirty="0">
                <a:solidFill>
                  <a:schemeClr val="dk1"/>
                </a:solidFill>
                <a:latin typeface="Arial" panose="020B0604020202020204" pitchFamily="34" charset="0"/>
                <a:ea typeface="Times New Roman"/>
                <a:cs typeface="Arial" panose="020B0604020202020204" pitchFamily="34" charset="0"/>
                <a:sym typeface="Times New Roman"/>
              </a:rPr>
              <a:t>Enabling c</a:t>
            </a:r>
            <a:r>
              <a:rPr lang="hr-HR" sz="1800" dirty="0">
                <a:solidFill>
                  <a:schemeClr val="dk1"/>
                </a:solidFill>
                <a:latin typeface="Arial" panose="020B0604020202020204" pitchFamily="34" charset="0"/>
                <a:ea typeface="Times New Roman"/>
                <a:cs typeface="Arial" panose="020B0604020202020204" pitchFamily="34" charset="0"/>
                <a:sym typeface="Times New Roman"/>
              </a:rPr>
              <a:t>ommon marketing</a:t>
            </a:r>
            <a:endParaRPr lang="en-US" sz="1800" dirty="0">
              <a:solidFill>
                <a:schemeClr val="dk1"/>
              </a:solidFill>
              <a:latin typeface="Arial" panose="020B0604020202020204" pitchFamily="34" charset="0"/>
              <a:ea typeface="Times New Roman"/>
              <a:cs typeface="Arial" panose="020B0604020202020204" pitchFamily="34" charset="0"/>
              <a:sym typeface="Times New Roman"/>
            </a:endParaRPr>
          </a:p>
          <a:p>
            <a:pPr marL="182880" indent="-182880">
              <a:spcAft>
                <a:spcPts val="300"/>
              </a:spcAft>
              <a:buClr>
                <a:schemeClr val="dk1"/>
              </a:buClr>
              <a:buSzPts val="1800"/>
              <a:buFont typeface="Arial" panose="020B0604020202020204" pitchFamily="34" charset="0"/>
              <a:buChar char="•"/>
            </a:pPr>
            <a:r>
              <a:rPr lang="hr-HR" sz="1800" dirty="0">
                <a:solidFill>
                  <a:schemeClr val="dk1"/>
                </a:solidFill>
                <a:latin typeface="Arial" panose="020B0604020202020204" pitchFamily="34" charset="0"/>
                <a:ea typeface="Times New Roman"/>
                <a:cs typeface="Arial" panose="020B0604020202020204" pitchFamily="34" charset="0"/>
                <a:sym typeface="Times New Roman"/>
              </a:rPr>
              <a:t>Promoting</a:t>
            </a:r>
            <a:r>
              <a:rPr lang="en-US" sz="1800" dirty="0">
                <a:solidFill>
                  <a:schemeClr val="dk1"/>
                </a:solidFill>
                <a:latin typeface="Arial" panose="020B0604020202020204" pitchFamily="34" charset="0"/>
                <a:ea typeface="Times New Roman"/>
                <a:cs typeface="Arial" panose="020B0604020202020204" pitchFamily="34" charset="0"/>
                <a:sym typeface="Times New Roman"/>
              </a:rPr>
              <a:t> sustainable use</a:t>
            </a:r>
            <a:endParaRPr lang="hr-HR" sz="1800" dirty="0">
              <a:solidFill>
                <a:schemeClr val="dk1"/>
              </a:solidFill>
              <a:latin typeface="Arial" panose="020B0604020202020204" pitchFamily="34" charset="0"/>
              <a:ea typeface="Times New Roman"/>
              <a:cs typeface="Arial" panose="020B0604020202020204" pitchFamily="34" charset="0"/>
              <a:sym typeface="Times New Roman"/>
            </a:endParaRPr>
          </a:p>
          <a:p>
            <a:pPr marL="182880" indent="-182880">
              <a:spcAft>
                <a:spcPts val="300"/>
              </a:spcAft>
              <a:buClr>
                <a:schemeClr val="dk1"/>
              </a:buClr>
              <a:buSzPts val="1800"/>
              <a:buFont typeface="Arial" panose="020B0604020202020204" pitchFamily="34" charset="0"/>
              <a:buChar char="•"/>
            </a:pPr>
            <a:r>
              <a:rPr lang="en-US" sz="1800" dirty="0">
                <a:solidFill>
                  <a:schemeClr val="dk1"/>
                </a:solidFill>
                <a:latin typeface="Arial" panose="020B0604020202020204" pitchFamily="34" charset="0"/>
                <a:ea typeface="Times New Roman"/>
                <a:cs typeface="Arial" panose="020B0604020202020204" pitchFamily="34" charset="0"/>
                <a:sym typeface="Times New Roman"/>
              </a:rPr>
              <a:t>Assisting s</a:t>
            </a:r>
            <a:r>
              <a:rPr lang="hr-HR" sz="1800" dirty="0">
                <a:solidFill>
                  <a:schemeClr val="dk1"/>
                </a:solidFill>
                <a:latin typeface="Arial" panose="020B0604020202020204" pitchFamily="34" charset="0"/>
                <a:ea typeface="Times New Roman"/>
                <a:cs typeface="Arial" panose="020B0604020202020204" pitchFamily="34" charset="0"/>
                <a:sym typeface="Times New Roman"/>
              </a:rPr>
              <a:t>ustainable development of borderlands</a:t>
            </a:r>
            <a:r>
              <a:rPr lang="en-US" sz="1800" dirty="0">
                <a:solidFill>
                  <a:schemeClr val="dk1"/>
                </a:solidFill>
                <a:latin typeface="Arial" panose="020B0604020202020204" pitchFamily="34" charset="0"/>
                <a:ea typeface="Times New Roman"/>
                <a:cs typeface="Arial" panose="020B0604020202020204" pitchFamily="34" charset="0"/>
                <a:sym typeface="Times New Roman"/>
              </a:rPr>
              <a:t> and </a:t>
            </a:r>
            <a:r>
              <a:rPr lang="hr-HR" sz="1800" dirty="0">
                <a:solidFill>
                  <a:schemeClr val="dk1"/>
                </a:solidFill>
                <a:latin typeface="Arial" panose="020B0604020202020204" pitchFamily="34" charset="0"/>
                <a:ea typeface="Times New Roman"/>
                <a:cs typeface="Arial" panose="020B0604020202020204" pitchFamily="34" charset="0"/>
                <a:sym typeface="Times New Roman"/>
              </a:rPr>
              <a:t>improving local economy</a:t>
            </a:r>
            <a:endParaRPr lang="en-US" sz="1800" dirty="0">
              <a:solidFill>
                <a:schemeClr val="dk1"/>
              </a:solidFill>
              <a:latin typeface="Arial" panose="020B0604020202020204" pitchFamily="34" charset="0"/>
              <a:ea typeface="Times New Roman"/>
              <a:cs typeface="Arial" panose="020B0604020202020204" pitchFamily="34" charset="0"/>
              <a:sym typeface="Times New Roman"/>
            </a:endParaRPr>
          </a:p>
          <a:p>
            <a:pPr marL="182880" indent="-182880">
              <a:spcAft>
                <a:spcPts val="300"/>
              </a:spcAft>
              <a:buClr>
                <a:schemeClr val="dk1"/>
              </a:buClr>
              <a:buSzPts val="1800"/>
              <a:buFont typeface="Arial" panose="020B0604020202020204" pitchFamily="34" charset="0"/>
              <a:buChar char="•"/>
            </a:pPr>
            <a:r>
              <a:rPr lang="en-US" sz="1800" dirty="0">
                <a:solidFill>
                  <a:schemeClr val="dk1"/>
                </a:solidFill>
                <a:latin typeface="Arial" panose="020B0604020202020204" pitchFamily="34" charset="0"/>
                <a:ea typeface="Times New Roman"/>
                <a:cs typeface="Arial" panose="020B0604020202020204" pitchFamily="34" charset="0"/>
                <a:sym typeface="Times New Roman"/>
              </a:rPr>
              <a:t>Providing opportunities for </a:t>
            </a:r>
            <a:r>
              <a:rPr lang="hr-HR" sz="1800" dirty="0">
                <a:solidFill>
                  <a:schemeClr val="dk1"/>
                </a:solidFill>
                <a:latin typeface="Arial" panose="020B0604020202020204" pitchFamily="34" charset="0"/>
                <a:ea typeface="Times New Roman"/>
                <a:cs typeface="Arial" panose="020B0604020202020204" pitchFamily="34" charset="0"/>
                <a:sym typeface="Times New Roman"/>
              </a:rPr>
              <a:t>co-funded</a:t>
            </a:r>
            <a:r>
              <a:rPr lang="en-US" sz="1800" dirty="0">
                <a:solidFill>
                  <a:schemeClr val="dk1"/>
                </a:solidFill>
                <a:latin typeface="Arial" panose="020B0604020202020204" pitchFamily="34" charset="0"/>
                <a:ea typeface="Times New Roman"/>
                <a:cs typeface="Arial" panose="020B0604020202020204" pitchFamily="34" charset="0"/>
                <a:sym typeface="Times New Roman"/>
              </a:rPr>
              <a:t> projects</a:t>
            </a:r>
            <a:endParaRPr lang="hr-HR" sz="1800" dirty="0">
              <a:solidFill>
                <a:schemeClr val="dk1"/>
              </a:solidFill>
              <a:latin typeface="Arial" panose="020B0604020202020204" pitchFamily="34" charset="0"/>
              <a:ea typeface="Times New Roman"/>
              <a:cs typeface="Arial" panose="020B0604020202020204" pitchFamily="34" charset="0"/>
              <a:sym typeface="Times New Roman"/>
            </a:endParaRPr>
          </a:p>
          <a:p>
            <a:pPr marL="182880" indent="-182880">
              <a:spcAft>
                <a:spcPts val="300"/>
              </a:spcAft>
              <a:buClr>
                <a:schemeClr val="dk1"/>
              </a:buClr>
              <a:buSzPts val="1800"/>
              <a:buFont typeface="Arial" panose="020B0604020202020204" pitchFamily="34" charset="0"/>
              <a:buChar char="•"/>
            </a:pPr>
            <a:endParaRPr lang="en-US" sz="1800" dirty="0">
              <a:solidFill>
                <a:schemeClr val="dk1"/>
              </a:solidFill>
              <a:latin typeface="Arial" panose="020B0604020202020204" pitchFamily="34" charset="0"/>
              <a:ea typeface="Times New Roman"/>
              <a:cs typeface="Arial" panose="020B0604020202020204" pitchFamily="34" charset="0"/>
              <a:sym typeface="Times New Roman"/>
            </a:endParaRPr>
          </a:p>
          <a:p>
            <a:pPr marL="182880" indent="-182880">
              <a:spcAft>
                <a:spcPts val="300"/>
              </a:spcAft>
              <a:buClr>
                <a:schemeClr val="dk1"/>
              </a:buClr>
              <a:buSzPts val="1800"/>
              <a:buFont typeface="Arial" panose="020B0604020202020204" pitchFamily="34" charset="0"/>
              <a:buChar char="•"/>
            </a:pPr>
            <a:endParaRPr lang="hr-HR" sz="1800" dirty="0">
              <a:solidFill>
                <a:schemeClr val="dk1"/>
              </a:solidFill>
              <a:latin typeface="Arial" panose="020B0604020202020204" pitchFamily="34" charset="0"/>
              <a:ea typeface="Times New Roman"/>
              <a:cs typeface="Arial" panose="020B0604020202020204" pitchFamily="34" charset="0"/>
              <a:sym typeface="Times New Roman"/>
            </a:endParaRPr>
          </a:p>
          <a:p>
            <a:pPr marL="182880" indent="-182880">
              <a:spcAft>
                <a:spcPts val="300"/>
              </a:spcAft>
              <a:buClr>
                <a:schemeClr val="dk1"/>
              </a:buClr>
              <a:buSzPts val="1800"/>
              <a:buFont typeface="Arial" panose="020B0604020202020204" pitchFamily="34" charset="0"/>
              <a:buChar char="•"/>
            </a:pPr>
            <a:endParaRPr sz="1800" dirty="0">
              <a:solidFill>
                <a:schemeClr val="dk1"/>
              </a:solidFill>
              <a:latin typeface="Arial" panose="020B0604020202020204" pitchFamily="34" charset="0"/>
              <a:ea typeface="Times New Roman"/>
              <a:cs typeface="Arial" panose="020B0604020202020204" pitchFamily="34" charset="0"/>
              <a:sym typeface="Times New Roman"/>
            </a:endParaRPr>
          </a:p>
        </p:txBody>
      </p:sp>
      <p:sp>
        <p:nvSpPr>
          <p:cNvPr id="11" name="Google Shape;137;p28"/>
          <p:cNvSpPr/>
          <p:nvPr/>
        </p:nvSpPr>
        <p:spPr>
          <a:xfrm>
            <a:off x="233997" y="868523"/>
            <a:ext cx="8815083" cy="685800"/>
          </a:xfrm>
          <a:prstGeom prst="round2SameRect">
            <a:avLst>
              <a:gd name="adj1" fmla="val 16667"/>
              <a:gd name="adj2" fmla="val 0"/>
            </a:avLst>
          </a:prstGeom>
          <a:solidFill>
            <a:srgbClr val="A2C4C9">
              <a:alpha val="53000"/>
            </a:srgbClr>
          </a:solidFill>
          <a:ln w="2857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hr-HR" sz="2200" b="1" dirty="0" smtClean="0">
                <a:latin typeface="Arial" panose="020B0604020202020204" pitchFamily="34" charset="0"/>
                <a:ea typeface="Times New Roman"/>
                <a:cs typeface="Arial" panose="020B0604020202020204" pitchFamily="34" charset="0"/>
                <a:sym typeface="Times New Roman"/>
              </a:rPr>
              <a:t>Socio-economic Benefits</a:t>
            </a:r>
            <a:endParaRPr sz="2200" b="1" dirty="0"/>
          </a:p>
        </p:txBody>
      </p:sp>
      <p:sp>
        <p:nvSpPr>
          <p:cNvPr id="8" name="Google Shape;138;p28"/>
          <p:cNvSpPr/>
          <p:nvPr/>
        </p:nvSpPr>
        <p:spPr>
          <a:xfrm>
            <a:off x="233998" y="4279568"/>
            <a:ext cx="3611492" cy="719152"/>
          </a:xfrm>
          <a:prstGeom prst="rect">
            <a:avLst/>
          </a:prstGeom>
          <a:solidFill>
            <a:srgbClr val="A2C4C9">
              <a:alpha val="62680"/>
            </a:srgbClr>
          </a:solidFill>
          <a:ln w="28575" cap="flat" cmpd="sng">
            <a:solidFill>
              <a:srgbClr val="A2C4C9"/>
            </a:solidFill>
            <a:prstDash val="solid"/>
            <a:round/>
            <a:headEnd type="none" w="sm" len="sm"/>
            <a:tailEnd type="none" w="sm" len="sm"/>
          </a:ln>
        </p:spPr>
        <p:txBody>
          <a:bodyPr spcFirstLastPara="1" wrap="square" lIns="91425" tIns="91425" rIns="91425" bIns="91425" anchor="t" anchorCtr="0">
            <a:noAutofit/>
          </a:bodyPr>
          <a:lstStyle/>
          <a:p>
            <a:pPr marL="114300">
              <a:lnSpc>
                <a:spcPct val="115000"/>
              </a:lnSpc>
              <a:buClr>
                <a:schemeClr val="dk1"/>
              </a:buClr>
              <a:buSzPts val="1800"/>
            </a:pPr>
            <a:r>
              <a:rPr lang="hr-HR" sz="1600" i="1" dirty="0">
                <a:solidFill>
                  <a:schemeClr val="dk1"/>
                </a:solidFill>
                <a:latin typeface="Arial" panose="020B0604020202020204" pitchFamily="34" charset="0"/>
                <a:ea typeface="Times New Roman"/>
                <a:cs typeface="Arial" panose="020B0604020202020204" pitchFamily="34" charset="0"/>
                <a:sym typeface="Times New Roman"/>
              </a:rPr>
              <a:t>Best Practice Guidelines: </a:t>
            </a:r>
            <a:endParaRPr lang="en-US" sz="1600" i="1" dirty="0">
              <a:solidFill>
                <a:schemeClr val="dk1"/>
              </a:solidFill>
              <a:latin typeface="Arial" panose="020B0604020202020204" pitchFamily="34" charset="0"/>
              <a:ea typeface="Times New Roman"/>
              <a:cs typeface="Arial" panose="020B0604020202020204" pitchFamily="34" charset="0"/>
              <a:sym typeface="Times New Roman"/>
            </a:endParaRPr>
          </a:p>
          <a:p>
            <a:pPr marL="114300">
              <a:lnSpc>
                <a:spcPct val="115000"/>
              </a:lnSpc>
              <a:buClr>
                <a:schemeClr val="dk1"/>
              </a:buClr>
              <a:buSzPts val="1800"/>
            </a:pPr>
            <a:r>
              <a:rPr lang="hr-HR" sz="1600" i="1" dirty="0">
                <a:solidFill>
                  <a:schemeClr val="dk1"/>
                </a:solidFill>
                <a:latin typeface="Arial" panose="020B0604020202020204" pitchFamily="34" charset="0"/>
                <a:ea typeface="Times New Roman"/>
                <a:cs typeface="Arial" panose="020B0604020202020204" pitchFamily="34" charset="0"/>
                <a:sym typeface="Times New Roman"/>
              </a:rPr>
              <a:t>Box 8, Case stud</a:t>
            </a:r>
            <a:r>
              <a:rPr lang="en-US" sz="1600" i="1" dirty="0">
                <a:solidFill>
                  <a:schemeClr val="dk1"/>
                </a:solidFill>
                <a:latin typeface="Arial" panose="020B0604020202020204" pitchFamily="34" charset="0"/>
                <a:ea typeface="Times New Roman"/>
                <a:cs typeface="Arial" panose="020B0604020202020204" pitchFamily="34" charset="0"/>
                <a:sym typeface="Times New Roman"/>
              </a:rPr>
              <a:t>y</a:t>
            </a:r>
            <a:r>
              <a:rPr lang="hr-HR" sz="1600" i="1" dirty="0">
                <a:solidFill>
                  <a:schemeClr val="dk1"/>
                </a:solidFill>
                <a:latin typeface="Arial" panose="020B0604020202020204" pitchFamily="34" charset="0"/>
                <a:ea typeface="Times New Roman"/>
                <a:cs typeface="Arial" panose="020B0604020202020204" pitchFamily="34" charset="0"/>
                <a:sym typeface="Times New Roman"/>
              </a:rPr>
              <a:t> 5</a:t>
            </a:r>
            <a:endParaRPr sz="1600" i="1" dirty="0">
              <a:solidFill>
                <a:schemeClr val="dk1"/>
              </a:solidFill>
              <a:latin typeface="Arial" panose="020B0604020202020204" pitchFamily="34" charset="0"/>
              <a:ea typeface="Times New Roman"/>
              <a:cs typeface="Arial" panose="020B0604020202020204" pitchFamily="34" charset="0"/>
              <a:sym typeface="Times New Roman"/>
            </a:endParaRP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3997" y="1685897"/>
            <a:ext cx="3611493" cy="2406157"/>
          </a:xfrm>
          <a:prstGeom prst="rect">
            <a:avLst/>
          </a:prstGeom>
        </p:spPr>
      </p:pic>
      <p:sp>
        <p:nvSpPr>
          <p:cNvPr id="3" name="Title 2"/>
          <p:cNvSpPr>
            <a:spLocks noGrp="1"/>
          </p:cNvSpPr>
          <p:nvPr>
            <p:ph type="title"/>
          </p:nvPr>
        </p:nvSpPr>
        <p:spPr/>
        <p:txBody>
          <a:bodyPr/>
          <a:lstStyle/>
          <a:p>
            <a:r>
              <a:rPr lang="en-GB" smtClean="0"/>
              <a:t>Importance and Benefits </a:t>
            </a:r>
            <a:endParaRPr lang="en-GB" dirty="0"/>
          </a:p>
        </p:txBody>
      </p:sp>
    </p:spTree>
    <p:extLst>
      <p:ext uri="{BB962C8B-B14F-4D97-AF65-F5344CB8AC3E}">
        <p14:creationId xmlns:p14="http://schemas.microsoft.com/office/powerpoint/2010/main" val="1072688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3156</TotalTime>
  <Words>5190</Words>
  <Application>Microsoft Macintosh PowerPoint</Application>
  <PresentationFormat>On-screen Show (16:9)</PresentationFormat>
  <Paragraphs>520</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Times New Roman</vt:lpstr>
      <vt:lpstr>Arial</vt:lpstr>
      <vt:lpstr>Custom Design</vt:lpstr>
      <vt:lpstr>Transboundary Conservation Areas</vt:lpstr>
      <vt:lpstr>Factors of Success</vt:lpstr>
      <vt:lpstr>Lesson Overview &amp; Goals</vt:lpstr>
      <vt:lpstr>Transboundary Conservation: Defined</vt:lpstr>
      <vt:lpstr>Transboundary Conservation: Defined</vt:lpstr>
      <vt:lpstr>Typology of TBCAs: Examples</vt:lpstr>
      <vt:lpstr>Importance and Benefits</vt:lpstr>
      <vt:lpstr>Importance and Benefits </vt:lpstr>
      <vt:lpstr>Importance and Benefits </vt:lpstr>
      <vt:lpstr>Importance and Benefits </vt:lpstr>
      <vt:lpstr>Importance and Benefits</vt:lpstr>
      <vt:lpstr>Importance and Benefits </vt:lpstr>
      <vt:lpstr>Challenges in Transboundary Conservation</vt:lpstr>
      <vt:lpstr>Challenges in Transboundary Conservation</vt:lpstr>
      <vt:lpstr>International Frameworks and Approaches</vt:lpstr>
      <vt:lpstr>International Frameworks and Approaches</vt:lpstr>
      <vt:lpstr>Regional Programmes and Frameworks</vt:lpstr>
      <vt:lpstr>Overview: Transboundary Conservation Process</vt:lpstr>
      <vt:lpstr>Overview: Transboundary Conservation Process</vt:lpstr>
      <vt:lpstr>Overview: Transboundary Conservation Process</vt:lpstr>
      <vt:lpstr>Discussion</vt:lpstr>
      <vt:lpstr>Transboundary Conservation Areas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SLOBODIAN Lydia</dc:creator>
  <cp:lastModifiedBy>Microsoft Office User</cp:lastModifiedBy>
  <cp:revision>306</cp:revision>
  <dcterms:modified xsi:type="dcterms:W3CDTF">2019-06-03T11:47:38Z</dcterms:modified>
</cp:coreProperties>
</file>